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26"/>
  </p:notesMasterIdLst>
  <p:sldIdLst>
    <p:sldId id="403" r:id="rId5"/>
    <p:sldId id="402" r:id="rId6"/>
    <p:sldId id="314" r:id="rId7"/>
    <p:sldId id="425" r:id="rId8"/>
    <p:sldId id="428" r:id="rId9"/>
    <p:sldId id="426" r:id="rId10"/>
    <p:sldId id="449" r:id="rId11"/>
    <p:sldId id="450" r:id="rId12"/>
    <p:sldId id="452" r:id="rId13"/>
    <p:sldId id="443" r:id="rId14"/>
    <p:sldId id="444" r:id="rId15"/>
    <p:sldId id="445" r:id="rId16"/>
    <p:sldId id="429" r:id="rId17"/>
    <p:sldId id="431" r:id="rId18"/>
    <p:sldId id="432" r:id="rId19"/>
    <p:sldId id="434" r:id="rId20"/>
    <p:sldId id="446" r:id="rId21"/>
    <p:sldId id="436" r:id="rId22"/>
    <p:sldId id="437" r:id="rId23"/>
    <p:sldId id="438" r:id="rId24"/>
    <p:sldId id="435" r:id="rId2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7" name="Botella, Natalia" initials="BN" lastIdx="1" clrIdx="6">
    <p:extLst>
      <p:ext uri="{19B8F6BF-5375-455C-9EA6-DF929625EA0E}">
        <p15:presenceInfo xmlns:p15="http://schemas.microsoft.com/office/powerpoint/2012/main" userId="S::natalia.botella_nc.gov#ext#@justice365.onmicrosoft.com::bda22705-831d-47d5-96ab-1840439bb666" providerId="AD"/>
      </p:ext>
    </p:extLst>
  </p:cmAuthor>
  <p:cmAuthor id="1" name="Jacquet, Jean-Paul" initials="JJ" lastIdx="7" clrIdx="0">
    <p:extLst>
      <p:ext uri="{19B8F6BF-5375-455C-9EA6-DF929625EA0E}">
        <p15:presenceInfo xmlns:p15="http://schemas.microsoft.com/office/powerpoint/2012/main" userId="S::elb_sc.nccourts.org#ext#@justice365.onmicrosoft.com::2b8a1d56-18c3-481b-8102-91da29dbbca5" providerId="AD"/>
      </p:ext>
    </p:extLst>
  </p:cmAuthor>
  <p:cmAuthor id="2" name="Spolar, Ellen" initials="SE" lastIdx="5" clrIdx="1">
    <p:extLst>
      <p:ext uri="{19B8F6BF-5375-455C-9EA6-DF929625EA0E}">
        <p15:presenceInfo xmlns:p15="http://schemas.microsoft.com/office/powerpoint/2012/main" userId="S::espolar@ncdoj.gov::9ec8fded-53f0-4e15-bc08-60b27c32861f" providerId="AD"/>
      </p:ext>
    </p:extLst>
  </p:cmAuthor>
  <p:cmAuthor id="3" name="Spolar, Ellen" initials="SE [2]" lastIdx="11" clrIdx="2">
    <p:extLst>
      <p:ext uri="{19B8F6BF-5375-455C-9EA6-DF929625EA0E}">
        <p15:presenceInfo xmlns:p15="http://schemas.microsoft.com/office/powerpoint/2012/main" userId="S-1-5-21-3353935434-2814148687-4241177409-41996" providerId="AD"/>
      </p:ext>
    </p:extLst>
  </p:cmAuthor>
  <p:cmAuthor id="4" name="Sabin, Greg" initials="SG" lastIdx="1" clrIdx="3">
    <p:extLst>
      <p:ext uri="{19B8F6BF-5375-455C-9EA6-DF929625EA0E}">
        <p15:presenceInfo xmlns:p15="http://schemas.microsoft.com/office/powerpoint/2012/main" userId="S::gsabin@ncdoj.gov::a5e25277-473b-4777-94a8-60128152baae" providerId="AD"/>
      </p:ext>
    </p:extLst>
  </p:cmAuthor>
  <p:cmAuthor id="5" name="Cooley-Dismukes, Leslie" initials="CL" lastIdx="1" clrIdx="4">
    <p:extLst>
      <p:ext uri="{19B8F6BF-5375-455C-9EA6-DF929625EA0E}">
        <p15:presenceInfo xmlns:p15="http://schemas.microsoft.com/office/powerpoint/2012/main" userId="S::ldismukes@ncdoj.gov::206a442e-1d3a-4b71-9af6-dfb965f24a51" providerId="AD"/>
      </p:ext>
    </p:extLst>
  </p:cmAuthor>
  <p:cmAuthor id="6" name="Restucha-Klem, Amalia (Mercedes)" initials="R(" lastIdx="1" clrIdx="5">
    <p:extLst>
      <p:ext uri="{19B8F6BF-5375-455C-9EA6-DF929625EA0E}">
        <p15:presenceInfo xmlns:p15="http://schemas.microsoft.com/office/powerpoint/2012/main" userId="S::arestuchaklem@ncdoj.gov::2e0d073e-f081-4928-9cb3-7f2e9c7e59dd"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4546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311B19F-700E-B000-B059-93828471C597}" v="501" dt="2021-03-04T20:30:21.672"/>
    <p1510:client id="{1100F269-72FE-422F-8346-31ADECBAA4E6}" vWet="2" dt="2021-03-03T15:48:05.398"/>
    <p1510:client id="{2584B696-DCDF-41F1-AC86-4EB8263C5616}" v="2" dt="2021-03-04T14:50:15.398"/>
    <p1510:client id="{44D6B667-759D-2E9E-400B-25C023EF1764}" v="70" dt="2021-03-05T13:34:46.117"/>
    <p1510:client id="{4A0AB19F-B00E-B000-B059-9065B5AC1D90}" v="525" dt="2021-03-04T18:27:00.633"/>
    <p1510:client id="{4D276BE3-19FA-3069-B01C-92544555E8DF}" v="7" dt="2021-03-04T21:12:13.964"/>
    <p1510:client id="{5B9CE4CB-A663-FD61-159D-6522E82DB38E}" v="1154" dt="2021-03-04T19:57:48.504"/>
    <p1510:client id="{7230AAA4-43A8-2D21-5863-17C8DE1427BF}" v="34" dt="2021-03-04T20:52:11.513"/>
    <p1510:client id="{7EFEB09F-50A1-B000-B07C-DED8FBDDA1C1}" v="10" dt="2021-03-04T15:07:32.867"/>
    <p1510:client id="{8F15B19F-3072-B000-B07C-D82978E1B046}" v="32" dt="2021-03-04T21:42:38.793"/>
    <p1510:client id="{91FEB09F-30A6-B000-B059-9ECC5FC8C154}" v="173" dt="2021-03-04T14:59:51.379"/>
    <p1510:client id="{A1C8B09F-E005-B000-B059-9CEFC85551AD}" v="571" dt="2021-03-03T23:20:00.678"/>
    <p1510:client id="{A32EB19F-207F-B000-B07C-DE63797A5128}" v="202" dt="2021-03-05T04:59:53.893"/>
    <p1510:client id="{C309B19F-10C1-B000-B07C-DD7A31457356}" v="156" dt="2021-03-04T18:15:59.991"/>
    <p1510:client id="{D7AEB09F-60F0-B000-B059-9A86510EF38A}" v="2719" dt="2021-03-03T18:04:59.737"/>
    <p1510:client id="{E94CB19F-C0AC-B000-B059-93EBF4DE832D}" v="140" dt="2021-03-05T14:13:48.11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110" d="100"/>
          <a:sy n="110" d="100"/>
        </p:scale>
        <p:origin x="62" y="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microsoft.com/office/2015/10/relationships/revisionInfo" Target="revisionInfo.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commentAuthors" Target="commentAuthors.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0031D5A-3786-40A1-A3B4-5E2654AE4F54}" type="datetimeFigureOut">
              <a:rPr lang="en-US"/>
              <a:t>3/5/2021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E220096-D57C-45FA-BE3B-8AF1E8998699}" type="slidenum">
              <a:rPr lang="en-US"/>
              <a:t>‹#›</a:t>
            </a:fld>
            <a:endParaRPr lang="en-US"/>
          </a:p>
        </p:txBody>
      </p:sp>
    </p:spTree>
    <p:extLst>
      <p:ext uri="{BB962C8B-B14F-4D97-AF65-F5344CB8AC3E}">
        <p14:creationId xmlns:p14="http://schemas.microsoft.com/office/powerpoint/2010/main" val="55531846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cs typeface="Calibri"/>
              </a:rPr>
              <a:t>Justice Earls</a:t>
            </a:r>
          </a:p>
        </p:txBody>
      </p:sp>
      <p:sp>
        <p:nvSpPr>
          <p:cNvPr id="4" name="Slide Number Placeholder 3"/>
          <p:cNvSpPr>
            <a:spLocks noGrp="1"/>
          </p:cNvSpPr>
          <p:nvPr>
            <p:ph type="sldNum" sz="quarter" idx="5"/>
          </p:nvPr>
        </p:nvSpPr>
        <p:spPr/>
        <p:txBody>
          <a:bodyPr/>
          <a:lstStyle/>
          <a:p>
            <a:fld id="{1E220096-D57C-45FA-BE3B-8AF1E8998699}" type="slidenum">
              <a:rPr lang="en-US"/>
              <a:t>1</a:t>
            </a:fld>
            <a:endParaRPr lang="en-US"/>
          </a:p>
        </p:txBody>
      </p:sp>
    </p:spTree>
    <p:extLst>
      <p:ext uri="{BB962C8B-B14F-4D97-AF65-F5344CB8AC3E}">
        <p14:creationId xmlns:p14="http://schemas.microsoft.com/office/powerpoint/2010/main" val="14004088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cs typeface="Calibri"/>
            </a:endParaRPr>
          </a:p>
        </p:txBody>
      </p:sp>
      <p:sp>
        <p:nvSpPr>
          <p:cNvPr id="4" name="Slide Number Placeholder 3"/>
          <p:cNvSpPr>
            <a:spLocks noGrp="1"/>
          </p:cNvSpPr>
          <p:nvPr>
            <p:ph type="sldNum" sz="quarter" idx="5"/>
          </p:nvPr>
        </p:nvSpPr>
        <p:spPr/>
        <p:txBody>
          <a:bodyPr/>
          <a:lstStyle/>
          <a:p>
            <a:fld id="{1E220096-D57C-45FA-BE3B-8AF1E8998699}" type="slidenum">
              <a:rPr lang="en-US"/>
              <a:t>10</a:t>
            </a:fld>
            <a:endParaRPr lang="en-US"/>
          </a:p>
        </p:txBody>
      </p:sp>
    </p:spTree>
    <p:extLst>
      <p:ext uri="{BB962C8B-B14F-4D97-AF65-F5344CB8AC3E}">
        <p14:creationId xmlns:p14="http://schemas.microsoft.com/office/powerpoint/2010/main" val="125986523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cs typeface="Calibri"/>
            </a:endParaRPr>
          </a:p>
        </p:txBody>
      </p:sp>
      <p:sp>
        <p:nvSpPr>
          <p:cNvPr id="4" name="Slide Number Placeholder 3"/>
          <p:cNvSpPr>
            <a:spLocks noGrp="1"/>
          </p:cNvSpPr>
          <p:nvPr>
            <p:ph type="sldNum" sz="quarter" idx="5"/>
          </p:nvPr>
        </p:nvSpPr>
        <p:spPr/>
        <p:txBody>
          <a:bodyPr/>
          <a:lstStyle/>
          <a:p>
            <a:fld id="{1E220096-D57C-45FA-BE3B-8AF1E8998699}" type="slidenum">
              <a:rPr lang="en-US"/>
              <a:t>11</a:t>
            </a:fld>
            <a:endParaRPr lang="en-US"/>
          </a:p>
        </p:txBody>
      </p:sp>
    </p:spTree>
    <p:extLst>
      <p:ext uri="{BB962C8B-B14F-4D97-AF65-F5344CB8AC3E}">
        <p14:creationId xmlns:p14="http://schemas.microsoft.com/office/powerpoint/2010/main" val="18124826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cs typeface="Calibri"/>
            </a:endParaRPr>
          </a:p>
        </p:txBody>
      </p:sp>
      <p:sp>
        <p:nvSpPr>
          <p:cNvPr id="4" name="Slide Number Placeholder 3"/>
          <p:cNvSpPr>
            <a:spLocks noGrp="1"/>
          </p:cNvSpPr>
          <p:nvPr>
            <p:ph type="sldNum" sz="quarter" idx="5"/>
          </p:nvPr>
        </p:nvSpPr>
        <p:spPr/>
        <p:txBody>
          <a:bodyPr/>
          <a:lstStyle/>
          <a:p>
            <a:fld id="{1E220096-D57C-45FA-BE3B-8AF1E8998699}" type="slidenum">
              <a:rPr lang="en-US"/>
              <a:t>12</a:t>
            </a:fld>
            <a:endParaRPr lang="en-US"/>
          </a:p>
        </p:txBody>
      </p:sp>
    </p:spTree>
    <p:extLst>
      <p:ext uri="{BB962C8B-B14F-4D97-AF65-F5344CB8AC3E}">
        <p14:creationId xmlns:p14="http://schemas.microsoft.com/office/powerpoint/2010/main" val="19375213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NCCJ</a:t>
            </a:r>
          </a:p>
        </p:txBody>
      </p:sp>
      <p:sp>
        <p:nvSpPr>
          <p:cNvPr id="4" name="Slide Number Placeholder 3"/>
          <p:cNvSpPr>
            <a:spLocks noGrp="1"/>
          </p:cNvSpPr>
          <p:nvPr>
            <p:ph type="sldNum" sz="quarter" idx="5"/>
          </p:nvPr>
        </p:nvSpPr>
        <p:spPr/>
        <p:txBody>
          <a:bodyPr/>
          <a:lstStyle/>
          <a:p>
            <a:fld id="{1E220096-D57C-45FA-BE3B-8AF1E8998699}" type="slidenum">
              <a:rPr lang="en-US"/>
              <a:t>13</a:t>
            </a:fld>
            <a:endParaRPr lang="en-US"/>
          </a:p>
        </p:txBody>
      </p:sp>
    </p:spTree>
    <p:extLst>
      <p:ext uri="{BB962C8B-B14F-4D97-AF65-F5344CB8AC3E}">
        <p14:creationId xmlns:p14="http://schemas.microsoft.com/office/powerpoint/2010/main" val="149209319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NCCJ</a:t>
            </a:r>
          </a:p>
        </p:txBody>
      </p:sp>
      <p:sp>
        <p:nvSpPr>
          <p:cNvPr id="4" name="Slide Number Placeholder 3"/>
          <p:cNvSpPr>
            <a:spLocks noGrp="1"/>
          </p:cNvSpPr>
          <p:nvPr>
            <p:ph type="sldNum" sz="quarter" idx="5"/>
          </p:nvPr>
        </p:nvSpPr>
        <p:spPr/>
        <p:txBody>
          <a:bodyPr/>
          <a:lstStyle/>
          <a:p>
            <a:fld id="{1E220096-D57C-45FA-BE3B-8AF1E8998699}" type="slidenum">
              <a:rPr lang="en-US"/>
              <a:t>14</a:t>
            </a:fld>
            <a:endParaRPr lang="en-US"/>
          </a:p>
        </p:txBody>
      </p:sp>
    </p:spTree>
    <p:extLst>
      <p:ext uri="{BB962C8B-B14F-4D97-AF65-F5344CB8AC3E}">
        <p14:creationId xmlns:p14="http://schemas.microsoft.com/office/powerpoint/2010/main" val="10715701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cs typeface="Calibri"/>
            </a:endParaRPr>
          </a:p>
        </p:txBody>
      </p:sp>
      <p:sp>
        <p:nvSpPr>
          <p:cNvPr id="4" name="Slide Number Placeholder 3"/>
          <p:cNvSpPr>
            <a:spLocks noGrp="1"/>
          </p:cNvSpPr>
          <p:nvPr>
            <p:ph type="sldNum" sz="quarter" idx="5"/>
          </p:nvPr>
        </p:nvSpPr>
        <p:spPr/>
        <p:txBody>
          <a:bodyPr/>
          <a:lstStyle/>
          <a:p>
            <a:fld id="{1E220096-D57C-45FA-BE3B-8AF1E8998699}" type="slidenum">
              <a:rPr lang="en-US"/>
              <a:t>15</a:t>
            </a:fld>
            <a:endParaRPr lang="en-US"/>
          </a:p>
        </p:txBody>
      </p:sp>
    </p:spTree>
    <p:extLst>
      <p:ext uri="{BB962C8B-B14F-4D97-AF65-F5344CB8AC3E}">
        <p14:creationId xmlns:p14="http://schemas.microsoft.com/office/powerpoint/2010/main" val="401221232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cs typeface="Calibri"/>
            </a:endParaRPr>
          </a:p>
        </p:txBody>
      </p:sp>
      <p:sp>
        <p:nvSpPr>
          <p:cNvPr id="4" name="Slide Number Placeholder 3"/>
          <p:cNvSpPr>
            <a:spLocks noGrp="1"/>
          </p:cNvSpPr>
          <p:nvPr>
            <p:ph type="sldNum" sz="quarter" idx="5"/>
          </p:nvPr>
        </p:nvSpPr>
        <p:spPr/>
        <p:txBody>
          <a:bodyPr/>
          <a:lstStyle/>
          <a:p>
            <a:fld id="{1E220096-D57C-45FA-BE3B-8AF1E8998699}" type="slidenum">
              <a:rPr lang="en-US"/>
              <a:t>16</a:t>
            </a:fld>
            <a:endParaRPr lang="en-US"/>
          </a:p>
        </p:txBody>
      </p:sp>
    </p:spTree>
    <p:extLst>
      <p:ext uri="{BB962C8B-B14F-4D97-AF65-F5344CB8AC3E}">
        <p14:creationId xmlns:p14="http://schemas.microsoft.com/office/powerpoint/2010/main" val="233073999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cs typeface="Calibri"/>
            </a:endParaRPr>
          </a:p>
        </p:txBody>
      </p:sp>
      <p:sp>
        <p:nvSpPr>
          <p:cNvPr id="4" name="Slide Number Placeholder 3"/>
          <p:cNvSpPr>
            <a:spLocks noGrp="1"/>
          </p:cNvSpPr>
          <p:nvPr>
            <p:ph type="sldNum" sz="quarter" idx="5"/>
          </p:nvPr>
        </p:nvSpPr>
        <p:spPr/>
        <p:txBody>
          <a:bodyPr/>
          <a:lstStyle/>
          <a:p>
            <a:fld id="{1E220096-D57C-45FA-BE3B-8AF1E8998699}" type="slidenum">
              <a:rPr lang="en-US"/>
              <a:t>17</a:t>
            </a:fld>
            <a:endParaRPr lang="en-US"/>
          </a:p>
        </p:txBody>
      </p:sp>
    </p:spTree>
    <p:extLst>
      <p:ext uri="{BB962C8B-B14F-4D97-AF65-F5344CB8AC3E}">
        <p14:creationId xmlns:p14="http://schemas.microsoft.com/office/powerpoint/2010/main" val="359694494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cs typeface="Calibri"/>
            </a:endParaRPr>
          </a:p>
        </p:txBody>
      </p:sp>
      <p:sp>
        <p:nvSpPr>
          <p:cNvPr id="4" name="Slide Number Placeholder 3"/>
          <p:cNvSpPr>
            <a:spLocks noGrp="1"/>
          </p:cNvSpPr>
          <p:nvPr>
            <p:ph type="sldNum" sz="quarter" idx="5"/>
          </p:nvPr>
        </p:nvSpPr>
        <p:spPr/>
        <p:txBody>
          <a:bodyPr/>
          <a:lstStyle/>
          <a:p>
            <a:fld id="{1E220096-D57C-45FA-BE3B-8AF1E8998699}" type="slidenum">
              <a:rPr lang="en-US"/>
              <a:t>18</a:t>
            </a:fld>
            <a:endParaRPr lang="en-US"/>
          </a:p>
        </p:txBody>
      </p:sp>
    </p:spTree>
    <p:extLst>
      <p:ext uri="{BB962C8B-B14F-4D97-AF65-F5344CB8AC3E}">
        <p14:creationId xmlns:p14="http://schemas.microsoft.com/office/powerpoint/2010/main" val="309806806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cs typeface="Calibri"/>
            </a:endParaRPr>
          </a:p>
        </p:txBody>
      </p:sp>
      <p:sp>
        <p:nvSpPr>
          <p:cNvPr id="4" name="Slide Number Placeholder 3"/>
          <p:cNvSpPr>
            <a:spLocks noGrp="1"/>
          </p:cNvSpPr>
          <p:nvPr>
            <p:ph type="sldNum" sz="quarter" idx="5"/>
          </p:nvPr>
        </p:nvSpPr>
        <p:spPr/>
        <p:txBody>
          <a:bodyPr/>
          <a:lstStyle/>
          <a:p>
            <a:fld id="{1E220096-D57C-45FA-BE3B-8AF1E8998699}" type="slidenum">
              <a:rPr lang="en-US"/>
              <a:t>19</a:t>
            </a:fld>
            <a:endParaRPr lang="en-US"/>
          </a:p>
        </p:txBody>
      </p:sp>
    </p:spTree>
    <p:extLst>
      <p:ext uri="{BB962C8B-B14F-4D97-AF65-F5344CB8AC3E}">
        <p14:creationId xmlns:p14="http://schemas.microsoft.com/office/powerpoint/2010/main" val="39640464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Justice Earls</a:t>
            </a:r>
          </a:p>
        </p:txBody>
      </p:sp>
      <p:sp>
        <p:nvSpPr>
          <p:cNvPr id="4" name="Slide Number Placeholder 3"/>
          <p:cNvSpPr>
            <a:spLocks noGrp="1"/>
          </p:cNvSpPr>
          <p:nvPr>
            <p:ph type="sldNum" sz="quarter" idx="5"/>
          </p:nvPr>
        </p:nvSpPr>
        <p:spPr/>
        <p:txBody>
          <a:bodyPr/>
          <a:lstStyle/>
          <a:p>
            <a:fld id="{1E220096-D57C-45FA-BE3B-8AF1E8998699}" type="slidenum">
              <a:rPr lang="en-US"/>
              <a:t>2</a:t>
            </a:fld>
            <a:endParaRPr lang="en-US"/>
          </a:p>
        </p:txBody>
      </p:sp>
    </p:spTree>
    <p:extLst>
      <p:ext uri="{BB962C8B-B14F-4D97-AF65-F5344CB8AC3E}">
        <p14:creationId xmlns:p14="http://schemas.microsoft.com/office/powerpoint/2010/main" val="137405152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cs typeface="Calibri"/>
            </a:endParaRPr>
          </a:p>
        </p:txBody>
      </p:sp>
      <p:sp>
        <p:nvSpPr>
          <p:cNvPr id="4" name="Slide Number Placeholder 3"/>
          <p:cNvSpPr>
            <a:spLocks noGrp="1"/>
          </p:cNvSpPr>
          <p:nvPr>
            <p:ph type="sldNum" sz="quarter" idx="5"/>
          </p:nvPr>
        </p:nvSpPr>
        <p:spPr/>
        <p:txBody>
          <a:bodyPr/>
          <a:lstStyle/>
          <a:p>
            <a:fld id="{1E220096-D57C-45FA-BE3B-8AF1E8998699}" type="slidenum">
              <a:rPr lang="en-US"/>
              <a:t>20</a:t>
            </a:fld>
            <a:endParaRPr lang="en-US"/>
          </a:p>
        </p:txBody>
      </p:sp>
    </p:spTree>
    <p:extLst>
      <p:ext uri="{BB962C8B-B14F-4D97-AF65-F5344CB8AC3E}">
        <p14:creationId xmlns:p14="http://schemas.microsoft.com/office/powerpoint/2010/main" val="88709447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cs typeface="Calibri"/>
            </a:endParaRPr>
          </a:p>
        </p:txBody>
      </p:sp>
      <p:sp>
        <p:nvSpPr>
          <p:cNvPr id="4" name="Slide Number Placeholder 3"/>
          <p:cNvSpPr>
            <a:spLocks noGrp="1"/>
          </p:cNvSpPr>
          <p:nvPr>
            <p:ph type="sldNum" sz="quarter" idx="5"/>
          </p:nvPr>
        </p:nvSpPr>
        <p:spPr/>
        <p:txBody>
          <a:bodyPr/>
          <a:lstStyle/>
          <a:p>
            <a:fld id="{1E220096-D57C-45FA-BE3B-8AF1E8998699}" type="slidenum">
              <a:rPr lang="en-US"/>
              <a:t>21</a:t>
            </a:fld>
            <a:endParaRPr lang="en-US"/>
          </a:p>
        </p:txBody>
      </p:sp>
    </p:spTree>
    <p:extLst>
      <p:ext uri="{BB962C8B-B14F-4D97-AF65-F5344CB8AC3E}">
        <p14:creationId xmlns:p14="http://schemas.microsoft.com/office/powerpoint/2010/main" val="314595403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NCCJ</a:t>
            </a:r>
          </a:p>
        </p:txBody>
      </p:sp>
      <p:sp>
        <p:nvSpPr>
          <p:cNvPr id="4" name="Slide Number Placeholder 3"/>
          <p:cNvSpPr>
            <a:spLocks noGrp="1"/>
          </p:cNvSpPr>
          <p:nvPr>
            <p:ph type="sldNum" sz="quarter" idx="5"/>
          </p:nvPr>
        </p:nvSpPr>
        <p:spPr/>
        <p:txBody>
          <a:bodyPr/>
          <a:lstStyle/>
          <a:p>
            <a:fld id="{1E220096-D57C-45FA-BE3B-8AF1E8998699}" type="slidenum">
              <a:rPr lang="en-US"/>
              <a:t>3</a:t>
            </a:fld>
            <a:endParaRPr lang="en-US"/>
          </a:p>
        </p:txBody>
      </p:sp>
    </p:spTree>
    <p:extLst>
      <p:ext uri="{BB962C8B-B14F-4D97-AF65-F5344CB8AC3E}">
        <p14:creationId xmlns:p14="http://schemas.microsoft.com/office/powerpoint/2010/main" val="109408406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cs typeface="Calibri"/>
            </a:endParaRPr>
          </a:p>
        </p:txBody>
      </p:sp>
      <p:sp>
        <p:nvSpPr>
          <p:cNvPr id="4" name="Slide Number Placeholder 3"/>
          <p:cNvSpPr>
            <a:spLocks noGrp="1"/>
          </p:cNvSpPr>
          <p:nvPr>
            <p:ph type="sldNum" sz="quarter" idx="5"/>
          </p:nvPr>
        </p:nvSpPr>
        <p:spPr/>
        <p:txBody>
          <a:bodyPr/>
          <a:lstStyle/>
          <a:p>
            <a:fld id="{1E220096-D57C-45FA-BE3B-8AF1E8998699}" type="slidenum">
              <a:rPr lang="en-US"/>
              <a:t>4</a:t>
            </a:fld>
            <a:endParaRPr lang="en-US"/>
          </a:p>
        </p:txBody>
      </p:sp>
    </p:spTree>
    <p:extLst>
      <p:ext uri="{BB962C8B-B14F-4D97-AF65-F5344CB8AC3E}">
        <p14:creationId xmlns:p14="http://schemas.microsoft.com/office/powerpoint/2010/main" val="307913237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cs typeface="Calibri"/>
            </a:endParaRPr>
          </a:p>
        </p:txBody>
      </p:sp>
      <p:sp>
        <p:nvSpPr>
          <p:cNvPr id="4" name="Slide Number Placeholder 3"/>
          <p:cNvSpPr>
            <a:spLocks noGrp="1"/>
          </p:cNvSpPr>
          <p:nvPr>
            <p:ph type="sldNum" sz="quarter" idx="5"/>
          </p:nvPr>
        </p:nvSpPr>
        <p:spPr/>
        <p:txBody>
          <a:bodyPr/>
          <a:lstStyle/>
          <a:p>
            <a:fld id="{1E220096-D57C-45FA-BE3B-8AF1E8998699}" type="slidenum">
              <a:rPr lang="en-US"/>
              <a:t>5</a:t>
            </a:fld>
            <a:endParaRPr lang="en-US"/>
          </a:p>
        </p:txBody>
      </p:sp>
    </p:spTree>
    <p:extLst>
      <p:ext uri="{BB962C8B-B14F-4D97-AF65-F5344CB8AC3E}">
        <p14:creationId xmlns:p14="http://schemas.microsoft.com/office/powerpoint/2010/main" val="397558755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NCCJ</a:t>
            </a:r>
          </a:p>
        </p:txBody>
      </p:sp>
      <p:sp>
        <p:nvSpPr>
          <p:cNvPr id="4" name="Slide Number Placeholder 3"/>
          <p:cNvSpPr>
            <a:spLocks noGrp="1"/>
          </p:cNvSpPr>
          <p:nvPr>
            <p:ph type="sldNum" sz="quarter" idx="5"/>
          </p:nvPr>
        </p:nvSpPr>
        <p:spPr/>
        <p:txBody>
          <a:bodyPr/>
          <a:lstStyle/>
          <a:p>
            <a:fld id="{1E220096-D57C-45FA-BE3B-8AF1E8998699}" type="slidenum">
              <a:rPr lang="en-US"/>
              <a:t>6</a:t>
            </a:fld>
            <a:endParaRPr lang="en-US"/>
          </a:p>
        </p:txBody>
      </p:sp>
    </p:spTree>
    <p:extLst>
      <p:ext uri="{BB962C8B-B14F-4D97-AF65-F5344CB8AC3E}">
        <p14:creationId xmlns:p14="http://schemas.microsoft.com/office/powerpoint/2010/main" val="76244885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cs typeface="Calibri"/>
            </a:endParaRPr>
          </a:p>
        </p:txBody>
      </p:sp>
      <p:sp>
        <p:nvSpPr>
          <p:cNvPr id="4" name="Slide Number Placeholder 3"/>
          <p:cNvSpPr>
            <a:spLocks noGrp="1"/>
          </p:cNvSpPr>
          <p:nvPr>
            <p:ph type="sldNum" sz="quarter" idx="5"/>
          </p:nvPr>
        </p:nvSpPr>
        <p:spPr/>
        <p:txBody>
          <a:bodyPr/>
          <a:lstStyle/>
          <a:p>
            <a:fld id="{1E220096-D57C-45FA-BE3B-8AF1E8998699}" type="slidenum">
              <a:rPr lang="en-US"/>
              <a:t>7</a:t>
            </a:fld>
            <a:endParaRPr lang="en-US"/>
          </a:p>
        </p:txBody>
      </p:sp>
    </p:spTree>
    <p:extLst>
      <p:ext uri="{BB962C8B-B14F-4D97-AF65-F5344CB8AC3E}">
        <p14:creationId xmlns:p14="http://schemas.microsoft.com/office/powerpoint/2010/main" val="263010967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cs typeface="Calibri"/>
            </a:endParaRPr>
          </a:p>
        </p:txBody>
      </p:sp>
      <p:sp>
        <p:nvSpPr>
          <p:cNvPr id="4" name="Slide Number Placeholder 3"/>
          <p:cNvSpPr>
            <a:spLocks noGrp="1"/>
          </p:cNvSpPr>
          <p:nvPr>
            <p:ph type="sldNum" sz="quarter" idx="5"/>
          </p:nvPr>
        </p:nvSpPr>
        <p:spPr/>
        <p:txBody>
          <a:bodyPr/>
          <a:lstStyle/>
          <a:p>
            <a:fld id="{1E220096-D57C-45FA-BE3B-8AF1E8998699}" type="slidenum">
              <a:rPr lang="en-US"/>
              <a:t>8</a:t>
            </a:fld>
            <a:endParaRPr lang="en-US"/>
          </a:p>
        </p:txBody>
      </p:sp>
    </p:spTree>
    <p:extLst>
      <p:ext uri="{BB962C8B-B14F-4D97-AF65-F5344CB8AC3E}">
        <p14:creationId xmlns:p14="http://schemas.microsoft.com/office/powerpoint/2010/main" val="59093234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cs typeface="Calibri"/>
            </a:endParaRPr>
          </a:p>
        </p:txBody>
      </p:sp>
      <p:sp>
        <p:nvSpPr>
          <p:cNvPr id="4" name="Slide Number Placeholder 3"/>
          <p:cNvSpPr>
            <a:spLocks noGrp="1"/>
          </p:cNvSpPr>
          <p:nvPr>
            <p:ph type="sldNum" sz="quarter" idx="5"/>
          </p:nvPr>
        </p:nvSpPr>
        <p:spPr/>
        <p:txBody>
          <a:bodyPr/>
          <a:lstStyle/>
          <a:p>
            <a:fld id="{1E220096-D57C-45FA-BE3B-8AF1E8998699}" type="slidenum">
              <a:rPr lang="en-US"/>
              <a:t>9</a:t>
            </a:fld>
            <a:endParaRPr lang="en-US"/>
          </a:p>
        </p:txBody>
      </p:sp>
    </p:spTree>
    <p:extLst>
      <p:ext uri="{BB962C8B-B14F-4D97-AF65-F5344CB8AC3E}">
        <p14:creationId xmlns:p14="http://schemas.microsoft.com/office/powerpoint/2010/main" val="19871904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2E095B3C-346E-4992-813F-0735FD43258F}" type="datetimeFigureOut">
              <a:rPr lang="en-US" smtClean="0"/>
              <a:t>3/5/2021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F090ED3-778C-4D99-86DB-20219667EF36}" type="slidenum">
              <a:rPr lang="en-US" smtClean="0"/>
              <a:t>‹#›</a:t>
            </a:fld>
            <a:endParaRPr lang="en-US"/>
          </a:p>
        </p:txBody>
      </p:sp>
    </p:spTree>
    <p:extLst>
      <p:ext uri="{BB962C8B-B14F-4D97-AF65-F5344CB8AC3E}">
        <p14:creationId xmlns:p14="http://schemas.microsoft.com/office/powerpoint/2010/main" val="23346656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E095B3C-346E-4992-813F-0735FD43258F}" type="datetimeFigureOut">
              <a:rPr lang="en-US" smtClean="0"/>
              <a:t>3/5/2021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F090ED3-778C-4D99-86DB-20219667EF36}" type="slidenum">
              <a:rPr lang="en-US" smtClean="0"/>
              <a:t>‹#›</a:t>
            </a:fld>
            <a:endParaRPr lang="en-US"/>
          </a:p>
        </p:txBody>
      </p:sp>
    </p:spTree>
    <p:extLst>
      <p:ext uri="{BB962C8B-B14F-4D97-AF65-F5344CB8AC3E}">
        <p14:creationId xmlns:p14="http://schemas.microsoft.com/office/powerpoint/2010/main" val="14425227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E095B3C-346E-4992-813F-0735FD43258F}" type="datetimeFigureOut">
              <a:rPr lang="en-US" smtClean="0"/>
              <a:t>3/5/2021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F090ED3-778C-4D99-86DB-20219667EF36}" type="slidenum">
              <a:rPr lang="en-US" smtClean="0"/>
              <a:t>‹#›</a:t>
            </a:fld>
            <a:endParaRPr lang="en-US"/>
          </a:p>
        </p:txBody>
      </p:sp>
    </p:spTree>
    <p:extLst>
      <p:ext uri="{BB962C8B-B14F-4D97-AF65-F5344CB8AC3E}">
        <p14:creationId xmlns:p14="http://schemas.microsoft.com/office/powerpoint/2010/main" val="34116760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E095B3C-346E-4992-813F-0735FD43258F}" type="datetimeFigureOut">
              <a:rPr lang="en-US" smtClean="0"/>
              <a:t>3/5/2021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F090ED3-778C-4D99-86DB-20219667EF36}" type="slidenum">
              <a:rPr lang="en-US" smtClean="0"/>
              <a:t>‹#›</a:t>
            </a:fld>
            <a:endParaRPr lang="en-US"/>
          </a:p>
        </p:txBody>
      </p:sp>
    </p:spTree>
    <p:extLst>
      <p:ext uri="{BB962C8B-B14F-4D97-AF65-F5344CB8AC3E}">
        <p14:creationId xmlns:p14="http://schemas.microsoft.com/office/powerpoint/2010/main" val="27067163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2E095B3C-346E-4992-813F-0735FD43258F}" type="datetimeFigureOut">
              <a:rPr lang="en-US" smtClean="0"/>
              <a:t>3/5/2021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F090ED3-778C-4D99-86DB-20219667EF36}" type="slidenum">
              <a:rPr lang="en-US" smtClean="0"/>
              <a:t>‹#›</a:t>
            </a:fld>
            <a:endParaRPr lang="en-US"/>
          </a:p>
        </p:txBody>
      </p:sp>
    </p:spTree>
    <p:extLst>
      <p:ext uri="{BB962C8B-B14F-4D97-AF65-F5344CB8AC3E}">
        <p14:creationId xmlns:p14="http://schemas.microsoft.com/office/powerpoint/2010/main" val="36714727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2E095B3C-346E-4992-813F-0735FD43258F}" type="datetimeFigureOut">
              <a:rPr lang="en-US" smtClean="0"/>
              <a:t>3/5/2021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F090ED3-778C-4D99-86DB-20219667EF36}" type="slidenum">
              <a:rPr lang="en-US" smtClean="0"/>
              <a:t>‹#›</a:t>
            </a:fld>
            <a:endParaRPr lang="en-US"/>
          </a:p>
        </p:txBody>
      </p:sp>
    </p:spTree>
    <p:extLst>
      <p:ext uri="{BB962C8B-B14F-4D97-AF65-F5344CB8AC3E}">
        <p14:creationId xmlns:p14="http://schemas.microsoft.com/office/powerpoint/2010/main" val="7287536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2E095B3C-346E-4992-813F-0735FD43258F}" type="datetimeFigureOut">
              <a:rPr lang="en-US" smtClean="0"/>
              <a:t>3/5/2021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F090ED3-778C-4D99-86DB-20219667EF36}" type="slidenum">
              <a:rPr lang="en-US" smtClean="0"/>
              <a:t>‹#›</a:t>
            </a:fld>
            <a:endParaRPr lang="en-US"/>
          </a:p>
        </p:txBody>
      </p:sp>
    </p:spTree>
    <p:extLst>
      <p:ext uri="{BB962C8B-B14F-4D97-AF65-F5344CB8AC3E}">
        <p14:creationId xmlns:p14="http://schemas.microsoft.com/office/powerpoint/2010/main" val="30395321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2E095B3C-346E-4992-813F-0735FD43258F}" type="datetimeFigureOut">
              <a:rPr lang="en-US" smtClean="0"/>
              <a:t>3/5/2021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F090ED3-778C-4D99-86DB-20219667EF36}" type="slidenum">
              <a:rPr lang="en-US" smtClean="0"/>
              <a:t>‹#›</a:t>
            </a:fld>
            <a:endParaRPr lang="en-US"/>
          </a:p>
        </p:txBody>
      </p:sp>
    </p:spTree>
    <p:extLst>
      <p:ext uri="{BB962C8B-B14F-4D97-AF65-F5344CB8AC3E}">
        <p14:creationId xmlns:p14="http://schemas.microsoft.com/office/powerpoint/2010/main" val="7685154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E095B3C-346E-4992-813F-0735FD43258F}" type="datetimeFigureOut">
              <a:rPr lang="en-US" smtClean="0"/>
              <a:t>3/5/2021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F090ED3-778C-4D99-86DB-20219667EF36}" type="slidenum">
              <a:rPr lang="en-US" smtClean="0"/>
              <a:t>‹#›</a:t>
            </a:fld>
            <a:endParaRPr lang="en-US"/>
          </a:p>
        </p:txBody>
      </p:sp>
    </p:spTree>
    <p:extLst>
      <p:ext uri="{BB962C8B-B14F-4D97-AF65-F5344CB8AC3E}">
        <p14:creationId xmlns:p14="http://schemas.microsoft.com/office/powerpoint/2010/main" val="13115145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2E095B3C-346E-4992-813F-0735FD43258F}" type="datetimeFigureOut">
              <a:rPr lang="en-US" smtClean="0"/>
              <a:t>3/5/2021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F090ED3-778C-4D99-86DB-20219667EF36}" type="slidenum">
              <a:rPr lang="en-US" smtClean="0"/>
              <a:t>‹#›</a:t>
            </a:fld>
            <a:endParaRPr lang="en-US"/>
          </a:p>
        </p:txBody>
      </p:sp>
    </p:spTree>
    <p:extLst>
      <p:ext uri="{BB962C8B-B14F-4D97-AF65-F5344CB8AC3E}">
        <p14:creationId xmlns:p14="http://schemas.microsoft.com/office/powerpoint/2010/main" val="26627676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2E095B3C-346E-4992-813F-0735FD43258F}" type="datetimeFigureOut">
              <a:rPr lang="en-US" smtClean="0"/>
              <a:t>3/5/2021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F090ED3-778C-4D99-86DB-20219667EF36}" type="slidenum">
              <a:rPr lang="en-US" smtClean="0"/>
              <a:t>‹#›</a:t>
            </a:fld>
            <a:endParaRPr lang="en-US"/>
          </a:p>
        </p:txBody>
      </p:sp>
    </p:spTree>
    <p:extLst>
      <p:ext uri="{BB962C8B-B14F-4D97-AF65-F5344CB8AC3E}">
        <p14:creationId xmlns:p14="http://schemas.microsoft.com/office/powerpoint/2010/main" val="11387251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E095B3C-346E-4992-813F-0735FD43258F}" type="datetimeFigureOut">
              <a:rPr lang="en-US" smtClean="0"/>
              <a:t>3/5/2021</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F090ED3-778C-4D99-86DB-20219667EF36}" type="slidenum">
              <a:rPr lang="en-US" smtClean="0"/>
              <a:t>‹#›</a:t>
            </a:fld>
            <a:endParaRPr lang="en-US"/>
          </a:p>
        </p:txBody>
      </p:sp>
    </p:spTree>
    <p:extLst>
      <p:ext uri="{BB962C8B-B14F-4D97-AF65-F5344CB8AC3E}">
        <p14:creationId xmlns:p14="http://schemas.microsoft.com/office/powerpoint/2010/main" val="260145749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44546A"/>
        </a:solidFill>
        <a:effectLst/>
      </p:bgPr>
    </p:bg>
    <p:spTree>
      <p:nvGrpSpPr>
        <p:cNvPr id="1" name=""/>
        <p:cNvGrpSpPr/>
        <p:nvPr/>
      </p:nvGrpSpPr>
      <p:grpSpPr>
        <a:xfrm>
          <a:off x="0" y="0"/>
          <a:ext cx="0" cy="0"/>
          <a:chOff x="0" y="0"/>
          <a:chExt cx="0" cy="0"/>
        </a:xfrm>
      </p:grpSpPr>
      <p:sp>
        <p:nvSpPr>
          <p:cNvPr id="2" name="Rectangle 1"/>
          <p:cNvSpPr/>
          <p:nvPr/>
        </p:nvSpPr>
        <p:spPr>
          <a:xfrm>
            <a:off x="0" y="1932317"/>
            <a:ext cx="12192000" cy="147001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p:cNvSpPr txBox="1"/>
          <p:nvPr/>
        </p:nvSpPr>
        <p:spPr>
          <a:xfrm>
            <a:off x="1624272" y="2314663"/>
            <a:ext cx="8943474" cy="707886"/>
          </a:xfrm>
          <a:prstGeom prst="rect">
            <a:avLst/>
          </a:prstGeom>
          <a:noFill/>
        </p:spPr>
        <p:txBody>
          <a:bodyPr wrap="none" lIns="91440" tIns="45720" rIns="91440" bIns="45720" rtlCol="0" anchor="t">
            <a:spAutoFit/>
          </a:bodyPr>
          <a:lstStyle/>
          <a:p>
            <a:pPr algn="ctr"/>
            <a:r>
              <a:rPr lang="en-US" sz="4000" b="1">
                <a:solidFill>
                  <a:srgbClr val="44546A"/>
                </a:solidFill>
                <a:latin typeface="Century Schoolbook"/>
                <a:ea typeface="Ebrima"/>
                <a:cs typeface="Ebrima"/>
              </a:rPr>
              <a:t>TASK FORCE MEETING 3.5.2021</a:t>
            </a:r>
            <a:endParaRPr lang="en-US" sz="4800" b="1">
              <a:solidFill>
                <a:srgbClr val="44546A"/>
              </a:solidFill>
              <a:latin typeface="Century Schoolbook"/>
              <a:ea typeface="Ebrima"/>
              <a:cs typeface="Ebrima"/>
            </a:endParaRPr>
          </a:p>
        </p:txBody>
      </p:sp>
    </p:spTree>
    <p:extLst>
      <p:ext uri="{BB962C8B-B14F-4D97-AF65-F5344CB8AC3E}">
        <p14:creationId xmlns:p14="http://schemas.microsoft.com/office/powerpoint/2010/main" val="263357212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12192000" cy="147001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p:cNvSpPr txBox="1"/>
          <p:nvPr/>
        </p:nvSpPr>
        <p:spPr>
          <a:xfrm>
            <a:off x="327803" y="382346"/>
            <a:ext cx="7518405" cy="830997"/>
          </a:xfrm>
          <a:prstGeom prst="rect">
            <a:avLst/>
          </a:prstGeom>
          <a:noFill/>
        </p:spPr>
        <p:txBody>
          <a:bodyPr wrap="none" lIns="91440" tIns="45720" rIns="91440" bIns="45720" rtlCol="0" anchor="t">
            <a:spAutoFit/>
          </a:bodyPr>
          <a:lstStyle/>
          <a:p>
            <a:r>
              <a:rPr lang="en-US" sz="2000" i="1">
                <a:solidFill>
                  <a:schemeClr val="bg1"/>
                </a:solidFill>
                <a:latin typeface="Century Schoolbook"/>
                <a:ea typeface="Ebrima"/>
                <a:cs typeface="Ebrima"/>
              </a:rPr>
              <a:t>Primary Recommendations – Prosecutorial Stakeholder Bucket</a:t>
            </a:r>
          </a:p>
          <a:p>
            <a:r>
              <a:rPr lang="en-US" sz="2800">
                <a:solidFill>
                  <a:schemeClr val="bg1"/>
                </a:solidFill>
                <a:latin typeface="Century Schoolbook"/>
                <a:ea typeface="Ebrima"/>
                <a:cs typeface="Ebrima"/>
              </a:rPr>
              <a:t>Committee #2</a:t>
            </a:r>
            <a:endParaRPr lang="en-US">
              <a:solidFill>
                <a:schemeClr val="bg1"/>
              </a:solidFill>
            </a:endParaRPr>
          </a:p>
        </p:txBody>
      </p:sp>
      <p:sp>
        <p:nvSpPr>
          <p:cNvPr id="5" name="TextBox 4"/>
          <p:cNvSpPr txBox="1"/>
          <p:nvPr/>
        </p:nvSpPr>
        <p:spPr>
          <a:xfrm>
            <a:off x="658922" y="1907688"/>
            <a:ext cx="10737826" cy="646331"/>
          </a:xfrm>
          <a:prstGeom prst="rect">
            <a:avLst/>
          </a:prstGeom>
          <a:noFill/>
        </p:spPr>
        <p:txBody>
          <a:bodyPr wrap="square" lIns="91440" tIns="45720" rIns="91440" bIns="45720" rtlCol="0" anchor="t">
            <a:spAutoFit/>
          </a:bodyPr>
          <a:lstStyle/>
          <a:p>
            <a:pPr marL="285750" indent="-285750">
              <a:buFont typeface="Arial"/>
              <a:buChar char="•"/>
            </a:pPr>
            <a:endParaRPr lang="en-US">
              <a:ea typeface="+mn-lt"/>
              <a:cs typeface="+mn-lt"/>
            </a:endParaRPr>
          </a:p>
          <a:p>
            <a:pPr marL="742950" lvl="1" indent="-285750">
              <a:buFont typeface="Arial"/>
              <a:buChar char="•"/>
            </a:pPr>
            <a:endParaRPr lang="en-US">
              <a:ea typeface="+mn-lt"/>
              <a:cs typeface="+mn-lt"/>
            </a:endParaRPr>
          </a:p>
        </p:txBody>
      </p:sp>
      <p:graphicFrame>
        <p:nvGraphicFramePr>
          <p:cNvPr id="6" name="Table 5">
            <a:extLst>
              <a:ext uri="{FF2B5EF4-FFF2-40B4-BE49-F238E27FC236}">
                <a16:creationId xmlns:a16="http://schemas.microsoft.com/office/drawing/2014/main" id="{001164D1-78D5-4B81-8CB3-553263EB8426}"/>
              </a:ext>
            </a:extLst>
          </p:cNvPr>
          <p:cNvGraphicFramePr>
            <a:graphicFrameLocks noGrp="1"/>
          </p:cNvGraphicFramePr>
          <p:nvPr>
            <p:extLst>
              <p:ext uri="{D42A27DB-BD31-4B8C-83A1-F6EECF244321}">
                <p14:modId xmlns:p14="http://schemas.microsoft.com/office/powerpoint/2010/main" val="543049418"/>
              </p:ext>
            </p:extLst>
          </p:nvPr>
        </p:nvGraphicFramePr>
        <p:xfrm>
          <a:off x="291629" y="1778000"/>
          <a:ext cx="11356846" cy="4996711"/>
        </p:xfrm>
        <a:graphic>
          <a:graphicData uri="http://schemas.openxmlformats.org/drawingml/2006/table">
            <a:tbl>
              <a:tblPr firstRow="1" bandRow="1">
                <a:tableStyleId>{5C22544A-7EE6-4342-B048-85BDC9FD1C3A}</a:tableStyleId>
              </a:tblPr>
              <a:tblGrid>
                <a:gridCol w="5678423">
                  <a:extLst>
                    <a:ext uri="{9D8B030D-6E8A-4147-A177-3AD203B41FA5}">
                      <a16:colId xmlns:a16="http://schemas.microsoft.com/office/drawing/2014/main" val="2749715755"/>
                    </a:ext>
                  </a:extLst>
                </a:gridCol>
                <a:gridCol w="5678423">
                  <a:extLst>
                    <a:ext uri="{9D8B030D-6E8A-4147-A177-3AD203B41FA5}">
                      <a16:colId xmlns:a16="http://schemas.microsoft.com/office/drawing/2014/main" val="2459746304"/>
                    </a:ext>
                  </a:extLst>
                </a:gridCol>
              </a:tblGrid>
              <a:tr h="374277">
                <a:tc>
                  <a:txBody>
                    <a:bodyPr/>
                    <a:lstStyle/>
                    <a:p>
                      <a:pPr algn="l" rtl="0" fontAlgn="base"/>
                      <a:r>
                        <a:rPr lang="en-US" sz="1600">
                          <a:effectLst/>
                          <a:latin typeface="Century Schoolbook"/>
                        </a:rPr>
                        <a:t>Recommendation </a:t>
                      </a:r>
                      <a:endParaRPr lang="en-US" sz="1600" b="0" i="0">
                        <a:effectLst/>
                        <a:latin typeface="Century Schoolbook"/>
                      </a:endParaRPr>
                    </a:p>
                  </a:txBody>
                  <a:tcPr/>
                </a:tc>
                <a:tc>
                  <a:txBody>
                    <a:bodyPr/>
                    <a:lstStyle/>
                    <a:p>
                      <a:pPr lvl="0" algn="l">
                        <a:buNone/>
                      </a:pPr>
                      <a:r>
                        <a:rPr lang="en-US" sz="1600">
                          <a:effectLst/>
                          <a:latin typeface="Century Schoolbook"/>
                        </a:rPr>
                        <a:t>Strategy </a:t>
                      </a:r>
                      <a:endParaRPr lang="en-US" sz="1600" b="0" i="0">
                        <a:effectLst/>
                        <a:latin typeface="Century Schoolbook"/>
                      </a:endParaRPr>
                    </a:p>
                  </a:txBody>
                  <a:tcPr/>
                </a:tc>
                <a:extLst>
                  <a:ext uri="{0D108BD9-81ED-4DB2-BD59-A6C34878D82A}">
                    <a16:rowId xmlns:a16="http://schemas.microsoft.com/office/drawing/2014/main" val="699186723"/>
                  </a:ext>
                </a:extLst>
              </a:tr>
              <a:tr h="914900">
                <a:tc>
                  <a:txBody>
                    <a:bodyPr/>
                    <a:lstStyle/>
                    <a:p>
                      <a:pPr algn="l" rtl="0" fontAlgn="base"/>
                      <a:r>
                        <a:rPr lang="en-US" sz="1600">
                          <a:effectLst/>
                          <a:latin typeface="Century Schoolbook"/>
                        </a:rPr>
                        <a:t>Rec 84: Require racial equity training for court system personnel, including judges, DAs, and public defenders  </a:t>
                      </a:r>
                    </a:p>
                    <a:p>
                      <a:pPr algn="l" rtl="0" fontAlgn="base"/>
                      <a:endParaRPr lang="en-US" sz="1600" b="0" i="0">
                        <a:effectLst/>
                        <a:latin typeface="Century Schoolbook"/>
                      </a:endParaRPr>
                    </a:p>
                  </a:txBody>
                  <a:tcPr/>
                </a:tc>
                <a:tc>
                  <a:txBody>
                    <a:bodyPr/>
                    <a:lstStyle/>
                    <a:p>
                      <a:pPr marL="285750" indent="-285750" algn="l" rtl="0" fontAlgn="base">
                        <a:buFont typeface="Arial"/>
                        <a:buChar char="•"/>
                      </a:pPr>
                      <a:r>
                        <a:rPr lang="en-US" sz="1600" b="0" i="0">
                          <a:solidFill>
                            <a:srgbClr val="000000"/>
                          </a:solidFill>
                          <a:effectLst/>
                          <a:latin typeface="Century Schoolbook"/>
                        </a:rPr>
                        <a:t>Work with </a:t>
                      </a:r>
                      <a:r>
                        <a:rPr lang="en-US" sz="1600" b="0" i="0" err="1">
                          <a:solidFill>
                            <a:srgbClr val="000000"/>
                          </a:solidFill>
                          <a:effectLst/>
                          <a:latin typeface="Century Schoolbook"/>
                        </a:rPr>
                        <a:t>SoG</a:t>
                      </a:r>
                      <a:r>
                        <a:rPr lang="en-US" sz="1600" b="0" i="0">
                          <a:solidFill>
                            <a:srgbClr val="000000"/>
                          </a:solidFill>
                          <a:effectLst/>
                          <a:latin typeface="Century Schoolbook"/>
                        </a:rPr>
                        <a:t> and CODA to create and expand racial equity training offerings</a:t>
                      </a:r>
                      <a:endParaRPr lang="en-US">
                        <a:latin typeface="Century Schoolbook"/>
                      </a:endParaRPr>
                    </a:p>
                    <a:p>
                      <a:pPr marL="285750" lvl="0" indent="-285750" algn="l">
                        <a:buFont typeface="Arial"/>
                        <a:buChar char="•"/>
                      </a:pPr>
                      <a:r>
                        <a:rPr lang="en-US" sz="1600" b="0" i="0">
                          <a:solidFill>
                            <a:srgbClr val="000000"/>
                          </a:solidFill>
                          <a:effectLst/>
                          <a:latin typeface="Century Schoolbook"/>
                        </a:rPr>
                        <a:t>Draft and distribute pledge to train</a:t>
                      </a:r>
                    </a:p>
                  </a:txBody>
                  <a:tcPr/>
                </a:tc>
                <a:extLst>
                  <a:ext uri="{0D108BD9-81ED-4DB2-BD59-A6C34878D82A}">
                    <a16:rowId xmlns:a16="http://schemas.microsoft.com/office/drawing/2014/main" val="3296362212"/>
                  </a:ext>
                </a:extLst>
              </a:tr>
              <a:tr h="1185211">
                <a:tc>
                  <a:txBody>
                    <a:bodyPr/>
                    <a:lstStyle/>
                    <a:p>
                      <a:pPr algn="l" rtl="0" fontAlgn="base"/>
                      <a:r>
                        <a:rPr lang="en-US" sz="1600">
                          <a:effectLst/>
                          <a:latin typeface="Century Schoolbook"/>
                        </a:rPr>
                        <a:t>Rec 87: Educate prosecutors, their staff, and officers of justice on unconscious bias in the criminal justice process and prosecutorial decision-making </a:t>
                      </a:r>
                    </a:p>
                    <a:p>
                      <a:pPr algn="l" rtl="0" fontAlgn="base"/>
                      <a:endParaRPr lang="en-US" sz="1600" b="0" i="0">
                        <a:effectLst/>
                        <a:latin typeface="Century Schoolbook"/>
                      </a:endParaRPr>
                    </a:p>
                  </a:txBody>
                  <a:tcPr/>
                </a:tc>
                <a:tc>
                  <a:txBody>
                    <a:bodyPr/>
                    <a:lstStyle/>
                    <a:p>
                      <a:pPr marL="285750" indent="-285750" algn="l" rtl="0" fontAlgn="base">
                        <a:buFont typeface="Arial"/>
                        <a:buChar char="•"/>
                      </a:pPr>
                      <a:r>
                        <a:rPr lang="en-US" sz="1600" b="0" i="0">
                          <a:solidFill>
                            <a:srgbClr val="000000"/>
                          </a:solidFill>
                          <a:effectLst/>
                          <a:latin typeface="Century Schoolbook"/>
                        </a:rPr>
                        <a:t>Develop understanding of authority of relevant stakeholders to mandate training</a:t>
                      </a:r>
                      <a:endParaRPr lang="en-US">
                        <a:latin typeface="Century Schoolbook"/>
                      </a:endParaRPr>
                    </a:p>
                    <a:p>
                      <a:pPr marL="285750" lvl="0" indent="-285750" algn="l">
                        <a:buFont typeface="Arial"/>
                        <a:buChar char="•"/>
                      </a:pPr>
                      <a:r>
                        <a:rPr lang="en-US" sz="1600" b="0" i="0">
                          <a:solidFill>
                            <a:srgbClr val="000000"/>
                          </a:solidFill>
                          <a:effectLst/>
                          <a:latin typeface="Century Schoolbook"/>
                        </a:rPr>
                        <a:t>Work with </a:t>
                      </a:r>
                      <a:r>
                        <a:rPr lang="en-US" sz="1600" b="0" i="0" err="1">
                          <a:solidFill>
                            <a:srgbClr val="000000"/>
                          </a:solidFill>
                          <a:effectLst/>
                          <a:latin typeface="Century Schoolbook"/>
                        </a:rPr>
                        <a:t>CoDAs</a:t>
                      </a:r>
                      <a:r>
                        <a:rPr lang="en-US" sz="1600" b="0" i="0">
                          <a:solidFill>
                            <a:srgbClr val="000000"/>
                          </a:solidFill>
                          <a:effectLst/>
                          <a:latin typeface="Century Schoolbook"/>
                        </a:rPr>
                        <a:t> to create unconscious bias training program</a:t>
                      </a:r>
                    </a:p>
                  </a:txBody>
                  <a:tcPr/>
                </a:tc>
                <a:extLst>
                  <a:ext uri="{0D108BD9-81ED-4DB2-BD59-A6C34878D82A}">
                    <a16:rowId xmlns:a16="http://schemas.microsoft.com/office/drawing/2014/main" val="1944159942"/>
                  </a:ext>
                </a:extLst>
              </a:tr>
              <a:tr h="1455523">
                <a:tc>
                  <a:txBody>
                    <a:bodyPr/>
                    <a:lstStyle/>
                    <a:p>
                      <a:pPr algn="l" rtl="0" fontAlgn="base"/>
                      <a:r>
                        <a:rPr lang="en-US" sz="1600">
                          <a:effectLst/>
                          <a:latin typeface="Century Schoolbook"/>
                        </a:rPr>
                        <a:t>Rec 89: Study and adopt evidence-based reforms for reducing and eventually eliminating racial disparities in charging decisions and prosecutorial outcomes </a:t>
                      </a:r>
                    </a:p>
                    <a:p>
                      <a:pPr algn="l" rtl="0" fontAlgn="base"/>
                      <a:endParaRPr lang="en-US" sz="1600" b="0" i="0">
                        <a:effectLst/>
                        <a:latin typeface="Century Schoolbook"/>
                      </a:endParaRPr>
                    </a:p>
                  </a:txBody>
                  <a:tcPr/>
                </a:tc>
                <a:tc>
                  <a:txBody>
                    <a:bodyPr/>
                    <a:lstStyle/>
                    <a:p>
                      <a:pPr marL="285750" indent="-285750" algn="l" rtl="0" fontAlgn="base">
                        <a:buFont typeface="Arial"/>
                        <a:buChar char="•"/>
                      </a:pPr>
                      <a:r>
                        <a:rPr lang="en-US" sz="1600" b="0" i="0">
                          <a:solidFill>
                            <a:srgbClr val="000000"/>
                          </a:solidFill>
                          <a:effectLst/>
                          <a:latin typeface="Century Schoolbook"/>
                        </a:rPr>
                        <a:t>Research progress in Orange County progress</a:t>
                      </a:r>
                      <a:endParaRPr lang="en-US">
                        <a:latin typeface="Century Schoolbook"/>
                      </a:endParaRPr>
                    </a:p>
                    <a:p>
                      <a:pPr marL="285750" lvl="0" indent="-285750" algn="l">
                        <a:buFont typeface="Arial"/>
                        <a:buChar char="•"/>
                      </a:pPr>
                      <a:r>
                        <a:rPr lang="en-US" sz="1600" b="0" i="0">
                          <a:solidFill>
                            <a:srgbClr val="000000"/>
                          </a:solidFill>
                          <a:effectLst/>
                          <a:latin typeface="Century Schoolbook"/>
                        </a:rPr>
                        <a:t>Develop education campaign aimed at encouraging local prosecutors to adopt reforms</a:t>
                      </a:r>
                    </a:p>
                    <a:p>
                      <a:pPr marL="285750" lvl="0" indent="-285750" algn="l">
                        <a:buFont typeface="Arial"/>
                        <a:buChar char="•"/>
                      </a:pPr>
                      <a:r>
                        <a:rPr lang="en-US" sz="1600" b="0" i="0">
                          <a:solidFill>
                            <a:srgbClr val="000000"/>
                          </a:solidFill>
                          <a:effectLst/>
                          <a:latin typeface="Century Schoolbook"/>
                        </a:rPr>
                        <a:t>Explore partnership with local policy committee to work on grant funding</a:t>
                      </a:r>
                      <a:endParaRPr lang="en-US">
                        <a:latin typeface="Century Schoolbook"/>
                      </a:endParaRPr>
                    </a:p>
                  </a:txBody>
                  <a:tcPr/>
                </a:tc>
                <a:extLst>
                  <a:ext uri="{0D108BD9-81ED-4DB2-BD59-A6C34878D82A}">
                    <a16:rowId xmlns:a16="http://schemas.microsoft.com/office/drawing/2014/main" val="3246052628"/>
                  </a:ext>
                </a:extLst>
              </a:tr>
              <a:tr h="914900">
                <a:tc>
                  <a:txBody>
                    <a:bodyPr/>
                    <a:lstStyle/>
                    <a:p>
                      <a:pPr algn="l" rtl="0" fontAlgn="base"/>
                      <a:r>
                        <a:rPr lang="en-US" sz="1600">
                          <a:effectLst/>
                          <a:latin typeface="Century Schoolbook"/>
                        </a:rPr>
                        <a:t>Rec 90:  Establish working groups led by district attorneys to review and approve every habitual felony charging decision </a:t>
                      </a:r>
                    </a:p>
                    <a:p>
                      <a:pPr algn="l" rtl="0" fontAlgn="base"/>
                      <a:endParaRPr lang="en-US" sz="1600" b="0" i="0">
                        <a:effectLst/>
                        <a:latin typeface="Century Schoolbook"/>
                      </a:endParaRPr>
                    </a:p>
                  </a:txBody>
                  <a:tcPr/>
                </a:tc>
                <a:tc>
                  <a:txBody>
                    <a:bodyPr/>
                    <a:lstStyle/>
                    <a:p>
                      <a:pPr marL="285750" indent="-285750" algn="l" rtl="0" fontAlgn="base">
                        <a:buFont typeface="Arial"/>
                        <a:buChar char="•"/>
                      </a:pPr>
                      <a:r>
                        <a:rPr lang="en-US" sz="1600" b="0" i="0">
                          <a:solidFill>
                            <a:srgbClr val="000000"/>
                          </a:solidFill>
                          <a:effectLst/>
                          <a:latin typeface="Century Schoolbook"/>
                        </a:rPr>
                        <a:t>Work with </a:t>
                      </a:r>
                      <a:r>
                        <a:rPr lang="en-US" sz="1600" b="0" i="0" err="1">
                          <a:solidFill>
                            <a:srgbClr val="000000"/>
                          </a:solidFill>
                          <a:effectLst/>
                          <a:latin typeface="Century Schoolbook"/>
                        </a:rPr>
                        <a:t>CoDAs</a:t>
                      </a:r>
                      <a:r>
                        <a:rPr lang="en-US" sz="1600" b="0" i="0">
                          <a:solidFill>
                            <a:srgbClr val="000000"/>
                          </a:solidFill>
                          <a:effectLst/>
                          <a:latin typeface="Century Schoolbook"/>
                        </a:rPr>
                        <a:t> to identify and develop a model to be used across all districts in NC</a:t>
                      </a:r>
                    </a:p>
                  </a:txBody>
                  <a:tcPr/>
                </a:tc>
                <a:extLst>
                  <a:ext uri="{0D108BD9-81ED-4DB2-BD59-A6C34878D82A}">
                    <a16:rowId xmlns:a16="http://schemas.microsoft.com/office/drawing/2014/main" val="2783256920"/>
                  </a:ext>
                </a:extLst>
              </a:tr>
            </a:tbl>
          </a:graphicData>
        </a:graphic>
      </p:graphicFrame>
      <p:sp>
        <p:nvSpPr>
          <p:cNvPr id="7" name="TextBox 6">
            <a:extLst>
              <a:ext uri="{FF2B5EF4-FFF2-40B4-BE49-F238E27FC236}">
                <a16:creationId xmlns:a16="http://schemas.microsoft.com/office/drawing/2014/main" id="{0BC4E351-1EDB-47E4-B9A3-F6B16EA41983}"/>
              </a:ext>
            </a:extLst>
          </p:cNvPr>
          <p:cNvSpPr txBox="1"/>
          <p:nvPr/>
        </p:nvSpPr>
        <p:spPr>
          <a:xfrm>
            <a:off x="209174" y="1427761"/>
            <a:ext cx="4065353"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a:latin typeface="Century Schoolbook"/>
              </a:rPr>
              <a:t>Immediate Prioritization</a:t>
            </a:r>
          </a:p>
        </p:txBody>
      </p:sp>
    </p:spTree>
    <p:extLst>
      <p:ext uri="{BB962C8B-B14F-4D97-AF65-F5344CB8AC3E}">
        <p14:creationId xmlns:p14="http://schemas.microsoft.com/office/powerpoint/2010/main" val="180589578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12192000" cy="147001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p:cNvSpPr txBox="1"/>
          <p:nvPr/>
        </p:nvSpPr>
        <p:spPr>
          <a:xfrm>
            <a:off x="327803" y="382346"/>
            <a:ext cx="7518405" cy="830997"/>
          </a:xfrm>
          <a:prstGeom prst="rect">
            <a:avLst/>
          </a:prstGeom>
          <a:noFill/>
        </p:spPr>
        <p:txBody>
          <a:bodyPr wrap="none" lIns="91440" tIns="45720" rIns="91440" bIns="45720" rtlCol="0" anchor="t">
            <a:spAutoFit/>
          </a:bodyPr>
          <a:lstStyle/>
          <a:p>
            <a:r>
              <a:rPr lang="en-US" sz="2000" i="1">
                <a:solidFill>
                  <a:schemeClr val="bg1"/>
                </a:solidFill>
                <a:latin typeface="Century Schoolbook"/>
                <a:ea typeface="Ebrima"/>
                <a:cs typeface="Ebrima"/>
              </a:rPr>
              <a:t>Primary Recommendations – Prosecutorial Stakeholder Bucket</a:t>
            </a:r>
          </a:p>
          <a:p>
            <a:r>
              <a:rPr lang="en-US" sz="2800">
                <a:solidFill>
                  <a:schemeClr val="bg1"/>
                </a:solidFill>
                <a:latin typeface="Century Schoolbook"/>
                <a:ea typeface="Ebrima"/>
                <a:cs typeface="Ebrima"/>
              </a:rPr>
              <a:t>Committee #2</a:t>
            </a:r>
            <a:endParaRPr lang="en-US">
              <a:solidFill>
                <a:schemeClr val="bg1"/>
              </a:solidFill>
            </a:endParaRPr>
          </a:p>
        </p:txBody>
      </p:sp>
      <p:sp>
        <p:nvSpPr>
          <p:cNvPr id="5" name="TextBox 4"/>
          <p:cNvSpPr txBox="1"/>
          <p:nvPr/>
        </p:nvSpPr>
        <p:spPr>
          <a:xfrm>
            <a:off x="837663" y="2029985"/>
            <a:ext cx="10498171" cy="1200329"/>
          </a:xfrm>
          <a:prstGeom prst="rect">
            <a:avLst/>
          </a:prstGeom>
          <a:noFill/>
        </p:spPr>
        <p:txBody>
          <a:bodyPr wrap="square" lIns="91440" tIns="45720" rIns="91440" bIns="45720" rtlCol="0" anchor="t">
            <a:spAutoFit/>
          </a:bodyPr>
          <a:lstStyle/>
          <a:p>
            <a:pPr marL="285750" indent="-285750">
              <a:buFont typeface="Arial"/>
              <a:buChar char="•"/>
            </a:pPr>
            <a:endParaRPr lang="en-US">
              <a:cs typeface="Calibri"/>
            </a:endParaRPr>
          </a:p>
          <a:p>
            <a:pPr marL="742950" lvl="1" indent="-285750">
              <a:buFont typeface="Arial"/>
              <a:buChar char="•"/>
            </a:pPr>
            <a:endParaRPr lang="en-US">
              <a:cs typeface="Calibri"/>
            </a:endParaRPr>
          </a:p>
          <a:p>
            <a:pPr marL="285750" indent="-285750">
              <a:buFont typeface="Arial"/>
              <a:buChar char="•"/>
            </a:pPr>
            <a:endParaRPr lang="en-US">
              <a:cs typeface="Calibri"/>
            </a:endParaRPr>
          </a:p>
          <a:p>
            <a:endParaRPr lang="en-US">
              <a:cs typeface="Calibri"/>
            </a:endParaRPr>
          </a:p>
        </p:txBody>
      </p:sp>
      <p:graphicFrame>
        <p:nvGraphicFramePr>
          <p:cNvPr id="6" name="Table 5">
            <a:extLst>
              <a:ext uri="{FF2B5EF4-FFF2-40B4-BE49-F238E27FC236}">
                <a16:creationId xmlns:a16="http://schemas.microsoft.com/office/drawing/2014/main" id="{73A51055-3F04-4501-A6EF-5DC2D10C1529}"/>
              </a:ext>
            </a:extLst>
          </p:cNvPr>
          <p:cNvGraphicFramePr>
            <a:graphicFrameLocks noGrp="1"/>
          </p:cNvGraphicFramePr>
          <p:nvPr>
            <p:extLst>
              <p:ext uri="{D42A27DB-BD31-4B8C-83A1-F6EECF244321}">
                <p14:modId xmlns:p14="http://schemas.microsoft.com/office/powerpoint/2010/main" val="3363933546"/>
              </p:ext>
            </p:extLst>
          </p:nvPr>
        </p:nvGraphicFramePr>
        <p:xfrm>
          <a:off x="338666" y="1787407"/>
          <a:ext cx="11753850" cy="4703695"/>
        </p:xfrm>
        <a:graphic>
          <a:graphicData uri="http://schemas.openxmlformats.org/drawingml/2006/table">
            <a:tbl>
              <a:tblPr firstRow="1" bandRow="1">
                <a:tableStyleId>{5C22544A-7EE6-4342-B048-85BDC9FD1C3A}</a:tableStyleId>
              </a:tblPr>
              <a:tblGrid>
                <a:gridCol w="5115588">
                  <a:extLst>
                    <a:ext uri="{9D8B030D-6E8A-4147-A177-3AD203B41FA5}">
                      <a16:colId xmlns:a16="http://schemas.microsoft.com/office/drawing/2014/main" val="1185506590"/>
                    </a:ext>
                  </a:extLst>
                </a:gridCol>
                <a:gridCol w="6638262">
                  <a:extLst>
                    <a:ext uri="{9D8B030D-6E8A-4147-A177-3AD203B41FA5}">
                      <a16:colId xmlns:a16="http://schemas.microsoft.com/office/drawing/2014/main" val="1406570807"/>
                    </a:ext>
                  </a:extLst>
                </a:gridCol>
              </a:tblGrid>
              <a:tr h="342247">
                <a:tc>
                  <a:txBody>
                    <a:bodyPr/>
                    <a:lstStyle/>
                    <a:p>
                      <a:pPr lvl="0" rtl="0">
                        <a:buNone/>
                      </a:pPr>
                      <a:r>
                        <a:rPr lang="en-US" sz="1400">
                          <a:effectLst/>
                          <a:latin typeface="Century Schoolbook"/>
                        </a:rPr>
                        <a:t> ​Recommendation ​</a:t>
                      </a:r>
                      <a:endParaRPr lang="en-US" sz="1400" b="1">
                        <a:solidFill>
                          <a:srgbClr val="FFFFFF"/>
                        </a:solidFill>
                        <a:effectLst/>
                        <a:latin typeface="Century Schoolbook"/>
                      </a:endParaRPr>
                    </a:p>
                  </a:txBody>
                  <a:tcPr/>
                </a:tc>
                <a:tc>
                  <a:txBody>
                    <a:bodyPr/>
                    <a:lstStyle/>
                    <a:p>
                      <a:pPr lvl="0" rtl="0">
                        <a:buNone/>
                      </a:pPr>
                      <a:r>
                        <a:rPr lang="en-US" sz="1400">
                          <a:effectLst/>
                          <a:latin typeface="Century Schoolbook"/>
                        </a:rPr>
                        <a:t>Strategy ​</a:t>
                      </a:r>
                      <a:endParaRPr lang="en-US" sz="1400" b="1" i="0">
                        <a:solidFill>
                          <a:srgbClr val="FFFFFF"/>
                        </a:solidFill>
                        <a:effectLst/>
                        <a:latin typeface="Century Schoolbook"/>
                      </a:endParaRPr>
                    </a:p>
                  </a:txBody>
                  <a:tcPr/>
                </a:tc>
                <a:extLst>
                  <a:ext uri="{0D108BD9-81ED-4DB2-BD59-A6C34878D82A}">
                    <a16:rowId xmlns:a16="http://schemas.microsoft.com/office/drawing/2014/main" val="792487880"/>
                  </a:ext>
                </a:extLst>
              </a:tr>
              <a:tr h="544084">
                <a:tc>
                  <a:txBody>
                    <a:bodyPr/>
                    <a:lstStyle/>
                    <a:p>
                      <a:pPr lvl="0" algn="l">
                        <a:buNone/>
                      </a:pPr>
                      <a:r>
                        <a:rPr lang="en-US" sz="1400" b="0" i="0" u="none" strike="noStrike" noProof="0">
                          <a:solidFill>
                            <a:schemeClr val="tx1"/>
                          </a:solidFill>
                          <a:effectLst/>
                          <a:latin typeface="Century Schoolbook"/>
                        </a:rPr>
                        <a:t>101: Assess a defendant’s ability to pay prior to levying any fines and fees</a:t>
                      </a:r>
                      <a:endParaRPr lang="en-US" sz="1400">
                        <a:latin typeface="Century Schoolbook"/>
                      </a:endParaRPr>
                    </a:p>
                  </a:txBody>
                  <a:tcPr/>
                </a:tc>
                <a:tc>
                  <a:txBody>
                    <a:bodyPr/>
                    <a:lstStyle/>
                    <a:p>
                      <a:pPr marL="285750" lvl="0" indent="-285750" algn="l">
                        <a:lnSpc>
                          <a:spcPct val="100000"/>
                        </a:lnSpc>
                        <a:spcBef>
                          <a:spcPts val="0"/>
                        </a:spcBef>
                        <a:spcAft>
                          <a:spcPts val="0"/>
                        </a:spcAft>
                        <a:buFont typeface="Arial"/>
                        <a:buChar char="•"/>
                      </a:pPr>
                      <a:r>
                        <a:rPr lang="en-US" sz="1400" b="0" i="0" u="none" strike="noStrike" noProof="0">
                          <a:solidFill>
                            <a:srgbClr val="000000"/>
                          </a:solidFill>
                          <a:effectLst/>
                          <a:latin typeface="Century Schoolbook"/>
                        </a:rPr>
                        <a:t>Review Mecklenburg bench card implementation</a:t>
                      </a:r>
                      <a:endParaRPr lang="en-US" sz="1400" b="1" i="0" u="none" strike="noStrike" noProof="0">
                        <a:effectLst/>
                        <a:latin typeface="Century Schoolbook"/>
                      </a:endParaRPr>
                    </a:p>
                    <a:p>
                      <a:pPr marL="285750" lvl="0" indent="-285750" algn="l">
                        <a:lnSpc>
                          <a:spcPct val="100000"/>
                        </a:lnSpc>
                        <a:spcBef>
                          <a:spcPts val="0"/>
                        </a:spcBef>
                        <a:spcAft>
                          <a:spcPts val="0"/>
                        </a:spcAft>
                        <a:buFont typeface="Arial"/>
                        <a:buChar char="•"/>
                      </a:pPr>
                      <a:r>
                        <a:rPr lang="en-US" sz="1400" b="0" i="0" u="none" strike="noStrike" noProof="0">
                          <a:solidFill>
                            <a:srgbClr val="000000"/>
                          </a:solidFill>
                          <a:effectLst/>
                          <a:latin typeface="Century Schoolbook"/>
                        </a:rPr>
                        <a:t>Connect with </a:t>
                      </a:r>
                      <a:r>
                        <a:rPr lang="en-US" sz="1400" b="0" i="0" u="none" strike="noStrike" noProof="0" err="1">
                          <a:solidFill>
                            <a:srgbClr val="000000"/>
                          </a:solidFill>
                          <a:effectLst/>
                          <a:latin typeface="Century Schoolbook"/>
                        </a:rPr>
                        <a:t>SoG</a:t>
                      </a:r>
                      <a:r>
                        <a:rPr lang="en-US" sz="1400" b="0" i="0" u="none" strike="noStrike" noProof="0">
                          <a:solidFill>
                            <a:srgbClr val="000000"/>
                          </a:solidFill>
                          <a:effectLst/>
                          <a:latin typeface="Century Schoolbook"/>
                        </a:rPr>
                        <a:t> about status of their work</a:t>
                      </a:r>
                      <a:endParaRPr lang="en-US" sz="1400" b="1" i="0" u="none" strike="noStrike" noProof="0">
                        <a:effectLst/>
                        <a:latin typeface="Century Schoolbook"/>
                      </a:endParaRPr>
                    </a:p>
                  </a:txBody>
                  <a:tcPr/>
                </a:tc>
                <a:extLst>
                  <a:ext uri="{0D108BD9-81ED-4DB2-BD59-A6C34878D82A}">
                    <a16:rowId xmlns:a16="http://schemas.microsoft.com/office/drawing/2014/main" val="688953917"/>
                  </a:ext>
                </a:extLst>
              </a:tr>
              <a:tr h="544084">
                <a:tc>
                  <a:txBody>
                    <a:bodyPr/>
                    <a:lstStyle/>
                    <a:p>
                      <a:pPr algn="l" rtl="0" fontAlgn="base"/>
                      <a:r>
                        <a:rPr lang="en-US" sz="1400">
                          <a:effectLst/>
                          <a:latin typeface="Century Schoolbook"/>
                        </a:rPr>
                        <a:t>104: Develop a process to eliminate criminal justice debt </a:t>
                      </a:r>
                    </a:p>
                    <a:p>
                      <a:pPr algn="l" rtl="0" fontAlgn="base"/>
                      <a:endParaRPr lang="en-US" sz="1400" b="0" i="0">
                        <a:effectLst/>
                        <a:latin typeface="Century Schoolbook"/>
                      </a:endParaRPr>
                    </a:p>
                  </a:txBody>
                  <a:tcPr/>
                </a:tc>
                <a:tc>
                  <a:txBody>
                    <a:bodyPr/>
                    <a:lstStyle/>
                    <a:p>
                      <a:pPr marL="285750" lvl="0" indent="-285750" algn="l">
                        <a:buFont typeface="Arial"/>
                        <a:buChar char="•"/>
                      </a:pPr>
                      <a:r>
                        <a:rPr lang="en-US" sz="1400" b="0" i="0" u="none" strike="noStrike" noProof="0">
                          <a:effectLst/>
                          <a:latin typeface="Century Schoolbook"/>
                        </a:rPr>
                        <a:t>Identify existing processes and national models</a:t>
                      </a:r>
                      <a:endParaRPr lang="en-US" sz="1400">
                        <a:latin typeface="Century Schoolbook"/>
                      </a:endParaRPr>
                    </a:p>
                    <a:p>
                      <a:pPr marL="285750" lvl="0" indent="-285750" algn="l">
                        <a:buFont typeface="Arial"/>
                        <a:buChar char="•"/>
                      </a:pPr>
                      <a:r>
                        <a:rPr lang="en-US" sz="1400" b="0" i="0" u="none" strike="noStrike" noProof="0">
                          <a:effectLst/>
                          <a:latin typeface="Century Schoolbook"/>
                        </a:rPr>
                        <a:t>Organize slate of recommendations. </a:t>
                      </a:r>
                      <a:endParaRPr lang="en-US" sz="1400">
                        <a:latin typeface="Century Schoolbook"/>
                      </a:endParaRPr>
                    </a:p>
                  </a:txBody>
                  <a:tcPr/>
                </a:tc>
                <a:extLst>
                  <a:ext uri="{0D108BD9-81ED-4DB2-BD59-A6C34878D82A}">
                    <a16:rowId xmlns:a16="http://schemas.microsoft.com/office/drawing/2014/main" val="1891978896"/>
                  </a:ext>
                </a:extLst>
              </a:tr>
              <a:tr h="772250">
                <a:tc>
                  <a:txBody>
                    <a:bodyPr/>
                    <a:lstStyle/>
                    <a:p>
                      <a:pPr algn="l" rtl="0" fontAlgn="base"/>
                      <a:r>
                        <a:rPr lang="en-US" sz="1400">
                          <a:effectLst/>
                          <a:latin typeface="Century Schoolbook"/>
                        </a:rPr>
                        <a:t>Rec 112: Eliminate the future use of Violent Habitual Felony Status </a:t>
                      </a:r>
                    </a:p>
                    <a:p>
                      <a:pPr algn="l" rtl="0" fontAlgn="base"/>
                      <a:endParaRPr lang="en-US" sz="1400" b="0" i="0">
                        <a:effectLst/>
                        <a:latin typeface="Century Schoolbook"/>
                      </a:endParaRPr>
                    </a:p>
                  </a:txBody>
                  <a:tcPr/>
                </a:tc>
                <a:tc rowSpan="3">
                  <a:txBody>
                    <a:bodyPr/>
                    <a:lstStyle/>
                    <a:p>
                      <a:pPr marL="285750" indent="-285750" algn="l" rtl="0" fontAlgn="base">
                        <a:buFont typeface="Arial"/>
                        <a:buChar char="•"/>
                      </a:pPr>
                      <a:r>
                        <a:rPr lang="en-US" sz="1400" b="0" i="0">
                          <a:solidFill>
                            <a:srgbClr val="000000"/>
                          </a:solidFill>
                          <a:effectLst/>
                          <a:latin typeface="Century Schoolbook"/>
                        </a:rPr>
                        <a:t>Collect data on pre- and post-reform habitual felon status (possible partnership with Data Committee)</a:t>
                      </a:r>
                    </a:p>
                    <a:p>
                      <a:pPr marL="0" lvl="0" indent="0" algn="l">
                        <a:buNone/>
                      </a:pPr>
                      <a:endParaRPr lang="en-US" sz="1400" b="0" i="0" u="none" strike="noStrike" noProof="0">
                        <a:solidFill>
                          <a:srgbClr val="000000"/>
                        </a:solidFill>
                        <a:effectLst/>
                        <a:latin typeface="Century Schoolbook"/>
                      </a:endParaRPr>
                    </a:p>
                  </a:txBody>
                  <a:tcPr/>
                </a:tc>
                <a:extLst>
                  <a:ext uri="{0D108BD9-81ED-4DB2-BD59-A6C34878D82A}">
                    <a16:rowId xmlns:a16="http://schemas.microsoft.com/office/drawing/2014/main" val="2109083783"/>
                  </a:ext>
                </a:extLst>
              </a:tr>
              <a:tr h="1000411">
                <a:tc>
                  <a:txBody>
                    <a:bodyPr/>
                    <a:lstStyle/>
                    <a:p>
                      <a:pPr algn="l" rtl="0" fontAlgn="base"/>
                      <a:r>
                        <a:rPr lang="en-US" sz="1400">
                          <a:effectLst/>
                          <a:latin typeface="Century Schoolbook"/>
                        </a:rPr>
                        <a:t>Rec 113: Eliminate future use of Habitual Felony Status for individuals under the age of 21 or convicted of non-violent drug offenses </a:t>
                      </a:r>
                    </a:p>
                    <a:p>
                      <a:pPr algn="l" rtl="0" fontAlgn="base"/>
                      <a:endParaRPr lang="en-US" sz="1400" b="0" i="0">
                        <a:effectLst/>
                        <a:latin typeface="Century Schoolbook"/>
                      </a:endParaRPr>
                    </a:p>
                  </a:txBody>
                  <a:tcPr/>
                </a:tc>
                <a:tc vMerge="1">
                  <a:txBody>
                    <a:bodyPr/>
                    <a:lstStyle/>
                    <a:p>
                      <a:endParaRPr lang="en-US"/>
                    </a:p>
                  </a:txBody>
                  <a:tcPr/>
                </a:tc>
                <a:extLst>
                  <a:ext uri="{0D108BD9-81ED-4DB2-BD59-A6C34878D82A}">
                    <a16:rowId xmlns:a16="http://schemas.microsoft.com/office/drawing/2014/main" val="4224975375"/>
                  </a:ext>
                </a:extLst>
              </a:tr>
              <a:tr h="956535">
                <a:tc>
                  <a:txBody>
                    <a:bodyPr/>
                    <a:lstStyle/>
                    <a:p>
                      <a:pPr algn="l" rtl="0" fontAlgn="base"/>
                      <a:r>
                        <a:rPr lang="en-US" sz="1400">
                          <a:effectLst/>
                          <a:latin typeface="Century Schoolbook"/>
                        </a:rPr>
                        <a:t>Rec 114: Amend the habitual felony statute to limit the “look back” period to within 8 years of the charged offense </a:t>
                      </a:r>
                    </a:p>
                    <a:p>
                      <a:pPr algn="l" rtl="0" fontAlgn="base"/>
                      <a:endParaRPr lang="en-US" sz="1400" b="0" i="0">
                        <a:effectLst/>
                        <a:latin typeface="Century Schoolbook"/>
                      </a:endParaRPr>
                    </a:p>
                  </a:txBody>
                  <a:tcPr/>
                </a:tc>
                <a:tc vMerge="1">
                  <a:txBody>
                    <a:bodyPr/>
                    <a:lstStyle/>
                    <a:p>
                      <a:endParaRPr lang="en-US"/>
                    </a:p>
                  </a:txBody>
                  <a:tcPr/>
                </a:tc>
                <a:extLst>
                  <a:ext uri="{0D108BD9-81ED-4DB2-BD59-A6C34878D82A}">
                    <a16:rowId xmlns:a16="http://schemas.microsoft.com/office/drawing/2014/main" val="3377704495"/>
                  </a:ext>
                </a:extLst>
              </a:tr>
              <a:tr h="544084">
                <a:tc>
                  <a:txBody>
                    <a:bodyPr/>
                    <a:lstStyle/>
                    <a:p>
                      <a:pPr algn="l" rtl="0" fontAlgn="base"/>
                      <a:r>
                        <a:rPr lang="en-US" sz="1400">
                          <a:effectLst/>
                          <a:latin typeface="Century Schoolbook"/>
                        </a:rPr>
                        <a:t>Rec 116: Review all future sentences after 20 years or before </a:t>
                      </a:r>
                      <a:endParaRPr lang="en-US" sz="1400" b="0" i="0">
                        <a:effectLst/>
                        <a:latin typeface="Century Schoolbook"/>
                      </a:endParaRPr>
                    </a:p>
                  </a:txBody>
                  <a:tcPr/>
                </a:tc>
                <a:tc>
                  <a:txBody>
                    <a:bodyPr/>
                    <a:lstStyle/>
                    <a:p>
                      <a:pPr marL="285750" indent="-285750" algn="l" rtl="0" fontAlgn="base">
                        <a:buFont typeface="Arial"/>
                        <a:buChar char="•"/>
                      </a:pPr>
                      <a:r>
                        <a:rPr lang="en-US" sz="1400" b="0" i="0">
                          <a:solidFill>
                            <a:srgbClr val="000000"/>
                          </a:solidFill>
                          <a:effectLst/>
                          <a:latin typeface="Century Schoolbook"/>
                        </a:rPr>
                        <a:t>Research existing models, including state and federal legislative efforts</a:t>
                      </a:r>
                      <a:endParaRPr lang="en-US" sz="1400">
                        <a:latin typeface="Century Schoolbook"/>
                      </a:endParaRPr>
                    </a:p>
                  </a:txBody>
                  <a:tcPr/>
                </a:tc>
                <a:extLst>
                  <a:ext uri="{0D108BD9-81ED-4DB2-BD59-A6C34878D82A}">
                    <a16:rowId xmlns:a16="http://schemas.microsoft.com/office/drawing/2014/main" val="3037325880"/>
                  </a:ext>
                </a:extLst>
              </a:tr>
            </a:tbl>
          </a:graphicData>
        </a:graphic>
      </p:graphicFrame>
      <p:sp>
        <p:nvSpPr>
          <p:cNvPr id="7" name="TextBox 6">
            <a:extLst>
              <a:ext uri="{FF2B5EF4-FFF2-40B4-BE49-F238E27FC236}">
                <a16:creationId xmlns:a16="http://schemas.microsoft.com/office/drawing/2014/main" id="{7BB6B34B-94A2-468F-925F-5939F281D2D5}"/>
              </a:ext>
            </a:extLst>
          </p:cNvPr>
          <p:cNvSpPr txBox="1"/>
          <p:nvPr/>
        </p:nvSpPr>
        <p:spPr>
          <a:xfrm>
            <a:off x="284433" y="1437168"/>
            <a:ext cx="4390596"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a:latin typeface="Century Schoolbook"/>
              </a:rPr>
              <a:t>Ongoing Efforts</a:t>
            </a:r>
          </a:p>
        </p:txBody>
      </p:sp>
    </p:spTree>
    <p:extLst>
      <p:ext uri="{BB962C8B-B14F-4D97-AF65-F5344CB8AC3E}">
        <p14:creationId xmlns:p14="http://schemas.microsoft.com/office/powerpoint/2010/main" val="200892345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12192000" cy="147001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p:cNvSpPr txBox="1"/>
          <p:nvPr/>
        </p:nvSpPr>
        <p:spPr>
          <a:xfrm>
            <a:off x="327803" y="382346"/>
            <a:ext cx="8289449" cy="830997"/>
          </a:xfrm>
          <a:prstGeom prst="rect">
            <a:avLst/>
          </a:prstGeom>
          <a:noFill/>
        </p:spPr>
        <p:txBody>
          <a:bodyPr wrap="none" lIns="91440" tIns="45720" rIns="91440" bIns="45720" rtlCol="0" anchor="t">
            <a:spAutoFit/>
          </a:bodyPr>
          <a:lstStyle/>
          <a:p>
            <a:r>
              <a:rPr lang="en-US" sz="2000" i="1">
                <a:solidFill>
                  <a:schemeClr val="bg1"/>
                </a:solidFill>
                <a:latin typeface="Century Schoolbook"/>
                <a:ea typeface="Ebrima"/>
                <a:cs typeface="Ebrima"/>
              </a:rPr>
              <a:t>Primary Recommendations – Referrals to Data and Communications</a:t>
            </a:r>
          </a:p>
          <a:p>
            <a:r>
              <a:rPr lang="en-US" sz="2800">
                <a:solidFill>
                  <a:schemeClr val="bg1"/>
                </a:solidFill>
                <a:latin typeface="Century Schoolbook"/>
                <a:ea typeface="Ebrima"/>
                <a:cs typeface="Ebrima"/>
              </a:rPr>
              <a:t>Committee #2</a:t>
            </a:r>
            <a:endParaRPr lang="en-US">
              <a:solidFill>
                <a:schemeClr val="bg1"/>
              </a:solidFill>
            </a:endParaRPr>
          </a:p>
        </p:txBody>
      </p:sp>
      <p:sp>
        <p:nvSpPr>
          <p:cNvPr id="5" name="TextBox 4"/>
          <p:cNvSpPr txBox="1"/>
          <p:nvPr/>
        </p:nvSpPr>
        <p:spPr>
          <a:xfrm>
            <a:off x="977855" y="1885088"/>
            <a:ext cx="10234765" cy="3970318"/>
          </a:xfrm>
          <a:prstGeom prst="rect">
            <a:avLst/>
          </a:prstGeom>
          <a:noFill/>
        </p:spPr>
        <p:txBody>
          <a:bodyPr wrap="square" lIns="91440" tIns="45720" rIns="91440" bIns="45720" rtlCol="0" anchor="t">
            <a:spAutoFit/>
          </a:bodyPr>
          <a:lstStyle/>
          <a:p>
            <a:pPr marL="285750" indent="-285750">
              <a:buFont typeface="Arial"/>
              <a:buChar char="•"/>
            </a:pPr>
            <a:r>
              <a:rPr lang="en-US" b="1">
                <a:latin typeface="Century Schoolbook"/>
                <a:cs typeface="Calibri" panose="020F0502020204030204"/>
              </a:rPr>
              <a:t>Data, Studies, and Evaluation</a:t>
            </a:r>
          </a:p>
          <a:p>
            <a:pPr marL="742950" lvl="1" indent="-285750">
              <a:buFont typeface="Arial"/>
              <a:buChar char="•"/>
            </a:pPr>
            <a:r>
              <a:rPr lang="en-US">
                <a:latin typeface="Century Schoolbook"/>
                <a:ea typeface="+mn-lt"/>
                <a:cs typeface="+mn-lt"/>
              </a:rPr>
              <a:t>Rec 88: Enhance prosecutors’ data collection, technology, training opportunities, and staffing</a:t>
            </a:r>
            <a:endParaRPr lang="en-US">
              <a:latin typeface="Century Schoolbook"/>
              <a:cs typeface="Calibri"/>
            </a:endParaRPr>
          </a:p>
          <a:p>
            <a:pPr marL="742950" lvl="1" indent="-285750">
              <a:buFont typeface="Arial"/>
              <a:buChar char="•"/>
            </a:pPr>
            <a:r>
              <a:rPr lang="en-US">
                <a:latin typeface="Century Schoolbook"/>
                <a:ea typeface="+mn-lt"/>
                <a:cs typeface="+mn-lt"/>
              </a:rPr>
              <a:t>Rec 115: Analyze and report on racial disparities in sentencing laws and recommend possible changes</a:t>
            </a:r>
            <a:endParaRPr lang="en-US">
              <a:latin typeface="Century Schoolbook"/>
              <a:cs typeface="Calibri"/>
            </a:endParaRPr>
          </a:p>
          <a:p>
            <a:pPr marL="285750" indent="-285750">
              <a:buFont typeface="Arial"/>
              <a:buChar char="•"/>
            </a:pPr>
            <a:endParaRPr lang="en-US">
              <a:latin typeface="Century Schoolbook"/>
              <a:cs typeface="Calibri"/>
            </a:endParaRPr>
          </a:p>
          <a:p>
            <a:pPr marL="285750" indent="-285750">
              <a:buFont typeface="Arial"/>
              <a:buChar char="•"/>
            </a:pPr>
            <a:r>
              <a:rPr lang="en-US" b="1">
                <a:latin typeface="Century Schoolbook"/>
                <a:cs typeface="Calibri"/>
              </a:rPr>
              <a:t>Communications and Public Education</a:t>
            </a:r>
          </a:p>
          <a:p>
            <a:pPr marL="742950" lvl="1" indent="-285750">
              <a:buFont typeface="Arial"/>
              <a:buChar char="•"/>
            </a:pPr>
            <a:r>
              <a:rPr lang="en-US">
                <a:latin typeface="Century Schoolbook"/>
                <a:ea typeface="+mn-lt"/>
                <a:cs typeface="+mn-lt"/>
              </a:rPr>
              <a:t>Rec 97: Establish a Second Look Act to reduce racially disparate sentences through the review and action of those currently incarcerated</a:t>
            </a:r>
            <a:endParaRPr lang="en-US">
              <a:latin typeface="Century Schoolbook"/>
              <a:cs typeface="Calibri"/>
            </a:endParaRPr>
          </a:p>
          <a:p>
            <a:pPr marL="742950" lvl="1" indent="-285750">
              <a:buFont typeface="Arial"/>
              <a:buChar char="•"/>
            </a:pPr>
            <a:r>
              <a:rPr lang="en-US">
                <a:latin typeface="Century Schoolbook"/>
                <a:ea typeface="+mn-lt"/>
                <a:cs typeface="+mn-lt"/>
              </a:rPr>
              <a:t>Rec 111: Broaden the use of Advanced Supervised Release</a:t>
            </a:r>
            <a:endParaRPr lang="en-US">
              <a:latin typeface="Century Schoolbook"/>
              <a:cs typeface="Calibri"/>
            </a:endParaRPr>
          </a:p>
          <a:p>
            <a:pPr marL="742950" lvl="1" indent="-285750">
              <a:buFont typeface="Arial"/>
              <a:buChar char="•"/>
            </a:pPr>
            <a:r>
              <a:rPr lang="en-US">
                <a:latin typeface="Century Schoolbook"/>
                <a:ea typeface="+mn-lt"/>
                <a:cs typeface="+mn-lt"/>
              </a:rPr>
              <a:t>Rec 117: Prohibit capital punishment for people with serious mental illness and people 21 or younger at the time of the offense and prohibit the use of juvenile adjudications to be considered as aggravating factors</a:t>
            </a:r>
            <a:endParaRPr lang="en-US">
              <a:latin typeface="Century Schoolbook"/>
              <a:cs typeface="Calibri"/>
            </a:endParaRPr>
          </a:p>
          <a:p>
            <a:endParaRPr lang="en-US">
              <a:latin typeface="Century Schoolbook"/>
              <a:cs typeface="Calibri"/>
            </a:endParaRPr>
          </a:p>
        </p:txBody>
      </p:sp>
    </p:spTree>
    <p:extLst>
      <p:ext uri="{BB962C8B-B14F-4D97-AF65-F5344CB8AC3E}">
        <p14:creationId xmlns:p14="http://schemas.microsoft.com/office/powerpoint/2010/main" val="357355528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932317"/>
            <a:ext cx="12192000" cy="147001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p:cNvSpPr txBox="1"/>
          <p:nvPr/>
        </p:nvSpPr>
        <p:spPr>
          <a:xfrm>
            <a:off x="2198138" y="2374938"/>
            <a:ext cx="7795724" cy="584775"/>
          </a:xfrm>
          <a:prstGeom prst="rect">
            <a:avLst/>
          </a:prstGeom>
          <a:noFill/>
        </p:spPr>
        <p:txBody>
          <a:bodyPr wrap="none" lIns="91440" tIns="45720" rIns="91440" bIns="45720" rtlCol="0" anchor="t">
            <a:spAutoFit/>
          </a:bodyPr>
          <a:lstStyle/>
          <a:p>
            <a:r>
              <a:rPr lang="en-US" sz="3200">
                <a:solidFill>
                  <a:schemeClr val="bg1"/>
                </a:solidFill>
                <a:latin typeface="Century Schoolbook"/>
                <a:ea typeface="Ebrima"/>
                <a:cs typeface="Ebrima"/>
              </a:rPr>
              <a:t>Committee #3: LEGISLATIVE ACTION</a:t>
            </a:r>
            <a:endParaRPr lang="en-US" sz="3200">
              <a:solidFill>
                <a:schemeClr val="bg1"/>
              </a:solidFill>
              <a:latin typeface="Century Schoolbook" panose="02040604050505020304" pitchFamily="18" charset="0"/>
              <a:ea typeface="Ebrima" panose="02000000000000000000" pitchFamily="2" charset="0"/>
              <a:cs typeface="Ebrima" panose="02000000000000000000" pitchFamily="2" charset="0"/>
            </a:endParaRPr>
          </a:p>
        </p:txBody>
      </p:sp>
    </p:spTree>
    <p:extLst>
      <p:ext uri="{BB962C8B-B14F-4D97-AF65-F5344CB8AC3E}">
        <p14:creationId xmlns:p14="http://schemas.microsoft.com/office/powerpoint/2010/main" val="317959112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932317"/>
            <a:ext cx="12192000" cy="147001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p:cNvSpPr txBox="1"/>
          <p:nvPr/>
        </p:nvSpPr>
        <p:spPr>
          <a:xfrm>
            <a:off x="2061081" y="2374938"/>
            <a:ext cx="8069838" cy="584775"/>
          </a:xfrm>
          <a:prstGeom prst="rect">
            <a:avLst/>
          </a:prstGeom>
          <a:noFill/>
        </p:spPr>
        <p:txBody>
          <a:bodyPr wrap="none" lIns="91440" tIns="45720" rIns="91440" bIns="45720" rtlCol="0" anchor="t">
            <a:spAutoFit/>
          </a:bodyPr>
          <a:lstStyle/>
          <a:p>
            <a:r>
              <a:rPr lang="en-US" sz="3200">
                <a:solidFill>
                  <a:schemeClr val="bg1"/>
                </a:solidFill>
                <a:latin typeface="Century Schoolbook"/>
                <a:ea typeface="Ebrima"/>
                <a:cs typeface="Ebrima"/>
              </a:rPr>
              <a:t>Committee #4: LOCAL POLICY ACTION</a:t>
            </a:r>
            <a:endParaRPr lang="en-US" sz="3200">
              <a:solidFill>
                <a:schemeClr val="bg1"/>
              </a:solidFill>
              <a:latin typeface="Century Schoolbook" panose="02040604050505020304" pitchFamily="18" charset="0"/>
              <a:ea typeface="Ebrima" panose="02000000000000000000" pitchFamily="2" charset="0"/>
              <a:cs typeface="Ebrima" panose="02000000000000000000" pitchFamily="2" charset="0"/>
            </a:endParaRPr>
          </a:p>
        </p:txBody>
      </p:sp>
    </p:spTree>
    <p:extLst>
      <p:ext uri="{BB962C8B-B14F-4D97-AF65-F5344CB8AC3E}">
        <p14:creationId xmlns:p14="http://schemas.microsoft.com/office/powerpoint/2010/main" val="152681172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12192000" cy="147001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p:cNvSpPr txBox="1"/>
          <p:nvPr/>
        </p:nvSpPr>
        <p:spPr>
          <a:xfrm>
            <a:off x="327803" y="382346"/>
            <a:ext cx="7550465" cy="830997"/>
          </a:xfrm>
          <a:prstGeom prst="rect">
            <a:avLst/>
          </a:prstGeom>
          <a:noFill/>
        </p:spPr>
        <p:txBody>
          <a:bodyPr wrap="none" lIns="91440" tIns="45720" rIns="91440" bIns="45720" rtlCol="0" anchor="t">
            <a:spAutoFit/>
          </a:bodyPr>
          <a:lstStyle/>
          <a:p>
            <a:r>
              <a:rPr lang="en-US" sz="2000" i="1">
                <a:solidFill>
                  <a:schemeClr val="bg1"/>
                </a:solidFill>
                <a:latin typeface="Century Schoolbook"/>
                <a:ea typeface="Ebrima"/>
                <a:cs typeface="Ebrima"/>
              </a:rPr>
              <a:t>Primary Recommendations</a:t>
            </a:r>
          </a:p>
          <a:p>
            <a:r>
              <a:rPr lang="en-US" sz="2800">
                <a:solidFill>
                  <a:schemeClr val="bg1"/>
                </a:solidFill>
                <a:latin typeface="Century Schoolbook"/>
                <a:ea typeface="Ebrima"/>
                <a:cs typeface="Ebrima"/>
              </a:rPr>
              <a:t>Committee #4 – Overview of Process to Date</a:t>
            </a:r>
            <a:endParaRPr lang="en-US">
              <a:solidFill>
                <a:schemeClr val="bg1"/>
              </a:solidFill>
            </a:endParaRPr>
          </a:p>
        </p:txBody>
      </p:sp>
      <p:sp>
        <p:nvSpPr>
          <p:cNvPr id="5" name="TextBox 4"/>
          <p:cNvSpPr txBox="1"/>
          <p:nvPr/>
        </p:nvSpPr>
        <p:spPr>
          <a:xfrm>
            <a:off x="-2259" y="1463410"/>
            <a:ext cx="12189769" cy="2677656"/>
          </a:xfrm>
          <a:prstGeom prst="rect">
            <a:avLst/>
          </a:prstGeom>
          <a:noFill/>
        </p:spPr>
        <p:txBody>
          <a:bodyPr wrap="square" lIns="91440" tIns="45720" rIns="91440" bIns="45720" rtlCol="0" anchor="t">
            <a:spAutoFit/>
          </a:bodyPr>
          <a:lstStyle/>
          <a:p>
            <a:pPr marL="285750" indent="-285750">
              <a:buFont typeface="Arial"/>
              <a:buChar char="•"/>
            </a:pPr>
            <a:r>
              <a:rPr lang="en-US" sz="2400">
                <a:latin typeface="Century Schoolbook"/>
                <a:cs typeface="Calibri" panose="020F0502020204030204"/>
              </a:rPr>
              <a:t>Reviewed and discussed assigned recommendations</a:t>
            </a:r>
          </a:p>
          <a:p>
            <a:pPr marL="742950" lvl="1" indent="-285750">
              <a:buFont typeface="Arial"/>
              <a:buChar char="•"/>
            </a:pPr>
            <a:r>
              <a:rPr lang="en-US" sz="2400">
                <a:latin typeface="Century Schoolbook"/>
                <a:cs typeface="Calibri" panose="020F0502020204030204"/>
              </a:rPr>
              <a:t>Referred several to data and communications committees</a:t>
            </a:r>
          </a:p>
          <a:p>
            <a:pPr marL="742950" lvl="1" indent="-285750">
              <a:buFont typeface="Arial"/>
              <a:buChar char="•"/>
            </a:pPr>
            <a:r>
              <a:rPr lang="en-US" sz="2400">
                <a:latin typeface="Century Schoolbook"/>
                <a:cs typeface="Calibri" panose="020F0502020204030204"/>
              </a:rPr>
              <a:t>Surveyed police chiefs and sheriffs regarding co-responder/alternative responder programs</a:t>
            </a:r>
          </a:p>
          <a:p>
            <a:pPr marL="285750" indent="-285750">
              <a:buFont typeface="Arial"/>
              <a:buChar char="•"/>
            </a:pPr>
            <a:r>
              <a:rPr lang="en-US" sz="2400">
                <a:latin typeface="Century Schoolbook"/>
                <a:cs typeface="Calibri" panose="020F0502020204030204"/>
              </a:rPr>
              <a:t>Identified next steps and stakeholders for remaining recommendations</a:t>
            </a:r>
            <a:endParaRPr lang="en-US" sz="2400">
              <a:latin typeface="Century Schoolbook"/>
            </a:endParaRPr>
          </a:p>
          <a:p>
            <a:pPr marL="285750" indent="-285750">
              <a:buFont typeface="Arial"/>
              <a:buChar char="•"/>
            </a:pPr>
            <a:r>
              <a:rPr lang="en-US" sz="2400">
                <a:latin typeface="Century Schoolbook"/>
                <a:cs typeface="Calibri" panose="020F0502020204030204"/>
              </a:rPr>
              <a:t>Decided to put in "buckets" by single most important stakeholder</a:t>
            </a:r>
          </a:p>
          <a:p>
            <a:pPr marL="285750" indent="-285750">
              <a:buFont typeface="Arial"/>
              <a:buChar char="•"/>
            </a:pPr>
            <a:r>
              <a:rPr lang="en-US" sz="2400">
                <a:latin typeface="Century Schoolbook"/>
                <a:cs typeface="Calibri" panose="020F0502020204030204"/>
              </a:rPr>
              <a:t>Polled group to begin prioritization within buckets</a:t>
            </a:r>
          </a:p>
        </p:txBody>
      </p:sp>
    </p:spTree>
    <p:extLst>
      <p:ext uri="{BB962C8B-B14F-4D97-AF65-F5344CB8AC3E}">
        <p14:creationId xmlns:p14="http://schemas.microsoft.com/office/powerpoint/2010/main" val="258689372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12192000" cy="147001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p:cNvSpPr txBox="1"/>
          <p:nvPr/>
        </p:nvSpPr>
        <p:spPr>
          <a:xfrm>
            <a:off x="327803" y="382346"/>
            <a:ext cx="9002786" cy="830997"/>
          </a:xfrm>
          <a:prstGeom prst="rect">
            <a:avLst/>
          </a:prstGeom>
          <a:noFill/>
        </p:spPr>
        <p:txBody>
          <a:bodyPr wrap="none" lIns="91440" tIns="45720" rIns="91440" bIns="45720" rtlCol="0" anchor="t">
            <a:spAutoFit/>
          </a:bodyPr>
          <a:lstStyle/>
          <a:p>
            <a:r>
              <a:rPr lang="en-US" sz="2000" i="1">
                <a:solidFill>
                  <a:schemeClr val="bg1"/>
                </a:solidFill>
                <a:latin typeface="Century Schoolbook"/>
                <a:ea typeface="Ebrima"/>
                <a:cs typeface="Ebrima"/>
              </a:rPr>
              <a:t>Primary Recommendations</a:t>
            </a:r>
          </a:p>
          <a:p>
            <a:r>
              <a:rPr lang="en-US" sz="2800">
                <a:solidFill>
                  <a:schemeClr val="bg1"/>
                </a:solidFill>
                <a:latin typeface="Century Schoolbook"/>
                <a:ea typeface="Ebrima"/>
                <a:cs typeface="Ebrima"/>
              </a:rPr>
              <a:t>Committee #4 – Data and Communications Referrals</a:t>
            </a:r>
            <a:endParaRPr lang="en-US">
              <a:solidFill>
                <a:schemeClr val="bg1"/>
              </a:solidFill>
            </a:endParaRPr>
          </a:p>
        </p:txBody>
      </p:sp>
      <p:sp>
        <p:nvSpPr>
          <p:cNvPr id="5" name="TextBox 4"/>
          <p:cNvSpPr txBox="1"/>
          <p:nvPr/>
        </p:nvSpPr>
        <p:spPr>
          <a:xfrm>
            <a:off x="-2260" y="1463410"/>
            <a:ext cx="12198065" cy="3416320"/>
          </a:xfrm>
          <a:prstGeom prst="rect">
            <a:avLst/>
          </a:prstGeom>
          <a:noFill/>
        </p:spPr>
        <p:txBody>
          <a:bodyPr wrap="square" lIns="91440" tIns="45720" rIns="91440" bIns="45720" rtlCol="0" anchor="t">
            <a:spAutoFit/>
          </a:bodyPr>
          <a:lstStyle/>
          <a:p>
            <a:r>
              <a:rPr lang="en-US" u="sng">
                <a:latin typeface="Century Schoolbook"/>
                <a:ea typeface="+mn-lt"/>
                <a:cs typeface="+mn-lt"/>
              </a:rPr>
              <a:t>Data:</a:t>
            </a:r>
          </a:p>
          <a:p>
            <a:r>
              <a:rPr lang="en-US">
                <a:latin typeface="Century Schoolbook"/>
                <a:ea typeface="+mn-lt"/>
                <a:cs typeface="+mn-lt"/>
              </a:rPr>
              <a:t>Rec 11: Use data and objective criteria, instead of officers' subjective perceptions and beliefs, to drive the level of police presence in neighborhoods </a:t>
            </a:r>
            <a:endParaRPr lang="en-US">
              <a:latin typeface="Century Schoolbook"/>
            </a:endParaRPr>
          </a:p>
          <a:p>
            <a:r>
              <a:rPr lang="en-US">
                <a:latin typeface="Century Schoolbook"/>
                <a:ea typeface="+mn-lt"/>
                <a:cs typeface="+mn-lt"/>
              </a:rPr>
              <a:t>Rec 15: Restrict state law enforcement use of asset forfeiture on low-level seizures where there is no conviction</a:t>
            </a:r>
            <a:endParaRPr lang="en-US">
              <a:latin typeface="Century Schoolbook"/>
            </a:endParaRPr>
          </a:p>
          <a:p>
            <a:endParaRPr lang="en-US">
              <a:latin typeface="Century Schoolbook"/>
              <a:ea typeface="+mn-lt"/>
              <a:cs typeface="+mn-lt"/>
            </a:endParaRPr>
          </a:p>
          <a:p>
            <a:endParaRPr lang="en-US">
              <a:latin typeface="Century Schoolbook"/>
              <a:ea typeface="+mn-lt"/>
              <a:cs typeface="+mn-lt"/>
            </a:endParaRPr>
          </a:p>
          <a:p>
            <a:r>
              <a:rPr lang="en-US" u="sng">
                <a:latin typeface="Century Schoolbook"/>
                <a:ea typeface="+mn-lt"/>
                <a:cs typeface="+mn-lt"/>
              </a:rPr>
              <a:t>Communications:</a:t>
            </a:r>
            <a:endParaRPr lang="en-US">
              <a:latin typeface="Century Schoolbook"/>
            </a:endParaRPr>
          </a:p>
          <a:p>
            <a:r>
              <a:rPr lang="en-US">
                <a:latin typeface="Century Schoolbook"/>
                <a:ea typeface="+mn-lt"/>
                <a:cs typeface="+mn-lt"/>
              </a:rPr>
              <a:t>Rec 61: Establish and fund restorative justice programs in local communities across the state and at various points of the criminal justice system</a:t>
            </a:r>
          </a:p>
          <a:p>
            <a:r>
              <a:rPr lang="en-US">
                <a:latin typeface="Century Schoolbook"/>
                <a:ea typeface="+mn-lt"/>
                <a:cs typeface="+mn-lt"/>
              </a:rPr>
              <a:t>Rec 62: Form a victim advisory group to help develop restorative justice programs and other equity programs for crime victims</a:t>
            </a:r>
            <a:endParaRPr lang="en-US">
              <a:latin typeface="Century Schoolbook"/>
              <a:cs typeface="Calibri"/>
            </a:endParaRPr>
          </a:p>
          <a:p>
            <a:endParaRPr lang="en-US">
              <a:latin typeface="Century Schoolbook"/>
              <a:cs typeface="Calibri"/>
            </a:endParaRPr>
          </a:p>
        </p:txBody>
      </p:sp>
    </p:spTree>
    <p:extLst>
      <p:ext uri="{BB962C8B-B14F-4D97-AF65-F5344CB8AC3E}">
        <p14:creationId xmlns:p14="http://schemas.microsoft.com/office/powerpoint/2010/main" val="232666995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12192000" cy="147001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p:cNvSpPr txBox="1"/>
          <p:nvPr/>
        </p:nvSpPr>
        <p:spPr>
          <a:xfrm>
            <a:off x="327803" y="382346"/>
            <a:ext cx="6365845" cy="830997"/>
          </a:xfrm>
          <a:prstGeom prst="rect">
            <a:avLst/>
          </a:prstGeom>
          <a:noFill/>
        </p:spPr>
        <p:txBody>
          <a:bodyPr wrap="none" lIns="91440" tIns="45720" rIns="91440" bIns="45720" rtlCol="0" anchor="t">
            <a:spAutoFit/>
          </a:bodyPr>
          <a:lstStyle/>
          <a:p>
            <a:r>
              <a:rPr lang="en-US" sz="2000" i="1">
                <a:solidFill>
                  <a:schemeClr val="bg1"/>
                </a:solidFill>
                <a:latin typeface="Century Schoolbook"/>
                <a:ea typeface="Ebrima"/>
                <a:cs typeface="Ebrima"/>
              </a:rPr>
              <a:t>Primary Recommendations</a:t>
            </a:r>
          </a:p>
          <a:p>
            <a:r>
              <a:rPr lang="en-US" sz="2800">
                <a:solidFill>
                  <a:schemeClr val="bg1"/>
                </a:solidFill>
                <a:latin typeface="Century Schoolbook"/>
                <a:ea typeface="Ebrima"/>
                <a:cs typeface="Ebrima"/>
              </a:rPr>
              <a:t>Committee #4 – Stakeholder Buckets</a:t>
            </a:r>
            <a:endParaRPr lang="en-US">
              <a:solidFill>
                <a:schemeClr val="bg1"/>
              </a:solidFill>
            </a:endParaRPr>
          </a:p>
        </p:txBody>
      </p:sp>
      <p:sp>
        <p:nvSpPr>
          <p:cNvPr id="5" name="TextBox 4"/>
          <p:cNvSpPr txBox="1"/>
          <p:nvPr/>
        </p:nvSpPr>
        <p:spPr>
          <a:xfrm>
            <a:off x="-2259" y="1463410"/>
            <a:ext cx="12189769" cy="5170646"/>
          </a:xfrm>
          <a:prstGeom prst="rect">
            <a:avLst/>
          </a:prstGeom>
          <a:noFill/>
        </p:spPr>
        <p:txBody>
          <a:bodyPr wrap="square" lIns="91440" tIns="45720" rIns="91440" bIns="45720" rtlCol="0" anchor="t">
            <a:spAutoFit/>
          </a:bodyPr>
          <a:lstStyle/>
          <a:p>
            <a:r>
              <a:rPr lang="en-US" sz="2400">
                <a:latin typeface="Century Schoolbook"/>
                <a:ea typeface="+mn-lt"/>
                <a:cs typeface="+mn-lt"/>
              </a:rPr>
              <a:t>Law Enforcement – Agency Heads; Chiefs Association; Sheriffs Association  </a:t>
            </a:r>
            <a:endParaRPr lang="en-US" sz="2400">
              <a:latin typeface="Century Schoolbook"/>
            </a:endParaRPr>
          </a:p>
          <a:p>
            <a:endParaRPr lang="en-US">
              <a:latin typeface="Century Schoolbook"/>
              <a:ea typeface="+mn-lt"/>
              <a:cs typeface="+mn-lt"/>
            </a:endParaRPr>
          </a:p>
          <a:p>
            <a:pPr marL="285750" indent="-285750">
              <a:buFont typeface="Arial"/>
              <a:buChar char="•"/>
            </a:pPr>
            <a:r>
              <a:rPr lang="en-US" b="1">
                <a:latin typeface="Century Schoolbook"/>
                <a:ea typeface="+mn-lt"/>
                <a:cs typeface="+mn-lt"/>
              </a:rPr>
              <a:t>Rec 6: Adopt community policing philosophies and plans in collaboration with the communities law enforcement serves </a:t>
            </a:r>
          </a:p>
          <a:p>
            <a:pPr marL="742950" lvl="1" indent="-285750">
              <a:buFont typeface="Arial"/>
              <a:buChar char="•"/>
            </a:pPr>
            <a:r>
              <a:rPr lang="en-US" b="1">
                <a:latin typeface="Century Schoolbook"/>
                <a:ea typeface="+mn-lt"/>
                <a:cs typeface="+mn-lt"/>
              </a:rPr>
              <a:t>Also in victims/community bucket</a:t>
            </a:r>
            <a:endParaRPr lang="en-US" b="1">
              <a:latin typeface="Century Schoolbook"/>
              <a:cs typeface="Calibri" panose="020F0502020204030204"/>
            </a:endParaRPr>
          </a:p>
          <a:p>
            <a:pPr marL="285750" indent="-285750">
              <a:buFont typeface="Arial"/>
              <a:buChar char="•"/>
            </a:pPr>
            <a:r>
              <a:rPr lang="en-US">
                <a:latin typeface="Century Schoolbook"/>
                <a:ea typeface="+mn-lt"/>
                <a:cs typeface="+mn-lt"/>
              </a:rPr>
              <a:t>Rec 8: Encourage or require officers to spend non-enforcement time, or live in, the neighborhoods they serve  </a:t>
            </a:r>
            <a:endParaRPr lang="en-US">
              <a:latin typeface="Century Schoolbook"/>
              <a:cs typeface="Calibri" panose="020F0502020204030204"/>
            </a:endParaRPr>
          </a:p>
          <a:p>
            <a:pPr marL="285750" indent="-285750">
              <a:buFont typeface="Arial"/>
              <a:buChar char="•"/>
            </a:pPr>
            <a:r>
              <a:rPr lang="en-US">
                <a:latin typeface="Century Schoolbook"/>
                <a:ea typeface="+mn-lt"/>
                <a:cs typeface="+mn-lt"/>
              </a:rPr>
              <a:t>Rec 9: Publicly acknowledge mistakes by law enforcement to build trust and transparency </a:t>
            </a:r>
            <a:endParaRPr lang="en-US">
              <a:latin typeface="Century Schoolbook"/>
              <a:cs typeface="Calibri" panose="020F0502020204030204"/>
            </a:endParaRPr>
          </a:p>
          <a:p>
            <a:pPr marL="285750" indent="-285750">
              <a:buFont typeface="Arial"/>
              <a:buChar char="•"/>
            </a:pPr>
            <a:r>
              <a:rPr lang="en-US" b="1">
                <a:latin typeface="Century Schoolbook"/>
                <a:ea typeface="+mn-lt"/>
                <a:cs typeface="+mn-lt"/>
              </a:rPr>
              <a:t>Rec 11: Use data and objective criteria, instead of officers' subjective perceptions and beliefs, to drive the level of police presence in neighborhoods</a:t>
            </a:r>
          </a:p>
          <a:p>
            <a:pPr marL="742950" lvl="1" indent="-285750">
              <a:buFont typeface="Arial"/>
              <a:buChar char="•"/>
            </a:pPr>
            <a:r>
              <a:rPr lang="en-US" b="1">
                <a:latin typeface="Century Schoolbook"/>
                <a:ea typeface="+mn-lt"/>
                <a:cs typeface="+mn-lt"/>
              </a:rPr>
              <a:t>With data team for questions</a:t>
            </a:r>
            <a:endParaRPr lang="en-US" b="1">
              <a:latin typeface="Century Schoolbook"/>
              <a:cs typeface="Calibri" panose="020F0502020204030204"/>
            </a:endParaRPr>
          </a:p>
          <a:p>
            <a:pPr marL="285750" indent="-285750">
              <a:buFont typeface="Arial"/>
              <a:buChar char="•"/>
            </a:pPr>
            <a:r>
              <a:rPr lang="en-US">
                <a:latin typeface="Century Schoolbook"/>
                <a:ea typeface="+mn-lt"/>
                <a:cs typeface="+mn-lt"/>
              </a:rPr>
              <a:t>Rec 12: Deemphasize felony drug possession arrests for trace quantities under .25 grams</a:t>
            </a:r>
          </a:p>
          <a:p>
            <a:pPr marL="742950" lvl="1" indent="-285750">
              <a:buFont typeface="Arial"/>
              <a:buChar char="•"/>
            </a:pPr>
            <a:r>
              <a:rPr lang="en-US">
                <a:latin typeface="Century Schoolbook"/>
                <a:ea typeface="+mn-lt"/>
                <a:cs typeface="+mn-lt"/>
              </a:rPr>
              <a:t>Judicial committee will approach this with and through the DAs  </a:t>
            </a:r>
            <a:endParaRPr lang="en-US">
              <a:latin typeface="Century Schoolbook"/>
              <a:cs typeface="Calibri" panose="020F0502020204030204"/>
            </a:endParaRPr>
          </a:p>
          <a:p>
            <a:pPr marL="285750" indent="-285750">
              <a:buFont typeface="Arial"/>
              <a:buChar char="•"/>
            </a:pPr>
            <a:r>
              <a:rPr lang="en-US">
                <a:latin typeface="Century Schoolbook"/>
                <a:ea typeface="+mn-lt"/>
                <a:cs typeface="+mn-lt"/>
              </a:rPr>
              <a:t>Rec 13: Prioritize traffic stops that improve traffic safety  </a:t>
            </a:r>
            <a:endParaRPr lang="en-US">
              <a:latin typeface="Century Schoolbook"/>
              <a:cs typeface="Calibri" panose="020F0502020204030204"/>
            </a:endParaRPr>
          </a:p>
          <a:p>
            <a:pPr marL="285750" indent="-285750">
              <a:buFont typeface="Arial"/>
              <a:buChar char="•"/>
            </a:pPr>
            <a:r>
              <a:rPr lang="en-US">
                <a:latin typeface="Century Schoolbook"/>
                <a:ea typeface="+mn-lt"/>
                <a:cs typeface="+mn-lt"/>
              </a:rPr>
              <a:t>Rec 14:  Require all consent searches to be based on written, informed consent  </a:t>
            </a:r>
            <a:endParaRPr lang="en-US">
              <a:latin typeface="Century Schoolbook"/>
              <a:cs typeface="Calibri" panose="020F0502020204030204"/>
            </a:endParaRPr>
          </a:p>
          <a:p>
            <a:pPr marL="285750" indent="-285750">
              <a:buFont typeface="Arial"/>
              <a:buChar char="•"/>
            </a:pPr>
            <a:r>
              <a:rPr lang="en-US">
                <a:latin typeface="Century Schoolbook"/>
                <a:ea typeface="+mn-lt"/>
                <a:cs typeface="+mn-lt"/>
              </a:rPr>
              <a:t>Rec 18: Encourage citations and summons in lieu of arrest whenever possible  </a:t>
            </a:r>
            <a:endParaRPr lang="en-US">
              <a:latin typeface="Century Schoolbook"/>
              <a:cs typeface="Calibri" panose="020F0502020204030204"/>
            </a:endParaRPr>
          </a:p>
          <a:p>
            <a:pPr marL="285750" indent="-285750">
              <a:buFont typeface="Arial"/>
              <a:buChar char="•"/>
            </a:pPr>
            <a:r>
              <a:rPr lang="en-US">
                <a:latin typeface="Century Schoolbook"/>
                <a:ea typeface="+mn-lt"/>
                <a:cs typeface="+mn-lt"/>
              </a:rPr>
              <a:t>Rec 21: Develop inclusive processes for selecting and overseeing SROs </a:t>
            </a:r>
          </a:p>
          <a:p>
            <a:pPr marL="742950" lvl="1" indent="-285750">
              <a:buFont typeface="Arial"/>
              <a:buChar char="•"/>
            </a:pPr>
            <a:r>
              <a:rPr lang="en-US">
                <a:latin typeface="Century Schoolbook"/>
                <a:ea typeface="+mn-lt"/>
                <a:cs typeface="+mn-lt"/>
              </a:rPr>
              <a:t>Also in victims/community bucket</a:t>
            </a:r>
            <a:endParaRPr lang="en-US">
              <a:latin typeface="Century Schoolbook"/>
              <a:cs typeface="Calibri" panose="020F0502020204030204"/>
            </a:endParaRPr>
          </a:p>
          <a:p>
            <a:pPr marL="285750" indent="-285750">
              <a:buFont typeface="Arial"/>
              <a:buChar char="•"/>
            </a:pPr>
            <a:r>
              <a:rPr lang="en-US">
                <a:latin typeface="Century Schoolbook"/>
                <a:ea typeface="+mn-lt"/>
                <a:cs typeface="+mn-lt"/>
              </a:rPr>
              <a:t>Rec 71: Deprioritize marijuana-related arrests and prosecution</a:t>
            </a:r>
            <a:endParaRPr lang="en-US">
              <a:latin typeface="Century Schoolbook"/>
              <a:cs typeface="Calibri" panose="020F0502020204030204"/>
            </a:endParaRPr>
          </a:p>
        </p:txBody>
      </p:sp>
    </p:spTree>
    <p:extLst>
      <p:ext uri="{BB962C8B-B14F-4D97-AF65-F5344CB8AC3E}">
        <p14:creationId xmlns:p14="http://schemas.microsoft.com/office/powerpoint/2010/main" val="233821080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12192000" cy="147001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p:cNvSpPr txBox="1"/>
          <p:nvPr/>
        </p:nvSpPr>
        <p:spPr>
          <a:xfrm>
            <a:off x="327803" y="382346"/>
            <a:ext cx="6365845" cy="830997"/>
          </a:xfrm>
          <a:prstGeom prst="rect">
            <a:avLst/>
          </a:prstGeom>
          <a:noFill/>
        </p:spPr>
        <p:txBody>
          <a:bodyPr wrap="none" lIns="91440" tIns="45720" rIns="91440" bIns="45720" rtlCol="0" anchor="t">
            <a:spAutoFit/>
          </a:bodyPr>
          <a:lstStyle/>
          <a:p>
            <a:r>
              <a:rPr lang="en-US" sz="2000" i="1">
                <a:solidFill>
                  <a:schemeClr val="bg1"/>
                </a:solidFill>
                <a:latin typeface="Century Schoolbook"/>
                <a:ea typeface="Ebrima"/>
                <a:cs typeface="Ebrima"/>
              </a:rPr>
              <a:t>Primary Recommendations</a:t>
            </a:r>
          </a:p>
          <a:p>
            <a:r>
              <a:rPr lang="en-US" sz="2800">
                <a:solidFill>
                  <a:schemeClr val="bg1"/>
                </a:solidFill>
                <a:latin typeface="Century Schoolbook"/>
                <a:ea typeface="Ebrima"/>
                <a:cs typeface="Ebrima"/>
              </a:rPr>
              <a:t>Committee #4 – Stakeholder Buckets</a:t>
            </a:r>
            <a:endParaRPr lang="en-US">
              <a:solidFill>
                <a:schemeClr val="bg1"/>
              </a:solidFill>
            </a:endParaRPr>
          </a:p>
        </p:txBody>
      </p:sp>
      <p:sp>
        <p:nvSpPr>
          <p:cNvPr id="5" name="TextBox 4"/>
          <p:cNvSpPr txBox="1"/>
          <p:nvPr/>
        </p:nvSpPr>
        <p:spPr>
          <a:xfrm>
            <a:off x="-2259" y="1463410"/>
            <a:ext cx="12191962" cy="4431983"/>
          </a:xfrm>
          <a:prstGeom prst="rect">
            <a:avLst/>
          </a:prstGeom>
          <a:noFill/>
        </p:spPr>
        <p:txBody>
          <a:bodyPr wrap="square" lIns="91440" tIns="45720" rIns="91440" bIns="45720" rtlCol="0" anchor="t">
            <a:spAutoFit/>
          </a:bodyPr>
          <a:lstStyle/>
          <a:p>
            <a:r>
              <a:rPr lang="en-US" sz="2400">
                <a:latin typeface="Century Schoolbook"/>
                <a:ea typeface="+mn-lt"/>
                <a:cs typeface="+mn-lt"/>
              </a:rPr>
              <a:t>Local Government – City Councils; League of Municipalities; County Commissions; Association of County Commissioners; Association of Local Health Departments </a:t>
            </a:r>
            <a:endParaRPr lang="en-US" sz="2400">
              <a:latin typeface="Century Schoolbook"/>
              <a:cs typeface="Calibri"/>
            </a:endParaRPr>
          </a:p>
          <a:p>
            <a:endParaRPr lang="en-US">
              <a:latin typeface="Century Schoolbook"/>
              <a:ea typeface="+mn-lt"/>
              <a:cs typeface="+mn-lt"/>
            </a:endParaRPr>
          </a:p>
          <a:p>
            <a:pPr marL="285750" indent="-285750">
              <a:buFont typeface="Arial"/>
              <a:buChar char="•"/>
            </a:pPr>
            <a:r>
              <a:rPr lang="en-US" b="1">
                <a:latin typeface="Century Schoolbook"/>
                <a:ea typeface="+mn-lt"/>
                <a:cs typeface="+mn-lt"/>
              </a:rPr>
              <a:t>Rec 1: Respond more appropriately to situations concerning mental illness, autism, intellectual disabilities, substance abuse, homelessness, and other non-emergency situations </a:t>
            </a:r>
            <a:r>
              <a:rPr lang="en-US">
                <a:latin typeface="Century Schoolbook"/>
                <a:ea typeface="+mn-lt"/>
                <a:cs typeface="+mn-lt"/>
              </a:rPr>
              <a:t> </a:t>
            </a:r>
            <a:endParaRPr lang="en-US">
              <a:latin typeface="Century Schoolbook"/>
              <a:cs typeface="Calibri" panose="020F0502020204030204"/>
            </a:endParaRPr>
          </a:p>
          <a:p>
            <a:pPr marL="285750" indent="-285750">
              <a:buFont typeface="Arial"/>
              <a:buChar char="•"/>
            </a:pPr>
            <a:r>
              <a:rPr lang="en-US">
                <a:latin typeface="Century Schoolbook"/>
                <a:ea typeface="+mn-lt"/>
                <a:cs typeface="+mn-lt"/>
              </a:rPr>
              <a:t>Rec 3: Fund grassroots organizations that employ promising and peaceful strategies to help communities promote public safety  </a:t>
            </a:r>
            <a:endParaRPr lang="en-US">
              <a:latin typeface="Century Schoolbook"/>
              <a:cs typeface="Calibri" panose="020F0502020204030204"/>
            </a:endParaRPr>
          </a:p>
          <a:p>
            <a:pPr marL="285750" indent="-285750">
              <a:buFont typeface="Arial"/>
              <a:buChar char="•"/>
            </a:pPr>
            <a:r>
              <a:rPr lang="en-US">
                <a:latin typeface="Century Schoolbook"/>
                <a:ea typeface="+mn-lt"/>
                <a:cs typeface="+mn-lt"/>
              </a:rPr>
              <a:t>Rec 5: Form local Community Safety and Wellness Task Forces to examine public safety and wellness needs</a:t>
            </a:r>
          </a:p>
          <a:p>
            <a:pPr marL="742950" lvl="1" indent="-285750">
              <a:buFont typeface="Arial"/>
              <a:buChar char="•"/>
            </a:pPr>
            <a:r>
              <a:rPr lang="en-US">
                <a:latin typeface="Century Schoolbook"/>
                <a:ea typeface="+mn-lt"/>
                <a:cs typeface="+mn-lt"/>
              </a:rPr>
              <a:t>Also in victims/community bucket</a:t>
            </a:r>
            <a:endParaRPr lang="en-US">
              <a:latin typeface="Century Schoolbook"/>
              <a:cs typeface="Calibri" panose="020F0502020204030204"/>
            </a:endParaRPr>
          </a:p>
          <a:p>
            <a:pPr marL="285750" indent="-285750">
              <a:buFont typeface="Arial"/>
              <a:buChar char="•"/>
            </a:pPr>
            <a:r>
              <a:rPr lang="en-US">
                <a:latin typeface="Century Schoolbook"/>
                <a:ea typeface="+mn-lt"/>
                <a:cs typeface="+mn-lt"/>
              </a:rPr>
              <a:t>Rec 16: Establish and expand access to diversion programs </a:t>
            </a:r>
          </a:p>
          <a:p>
            <a:pPr marL="742950" lvl="1" indent="-285750">
              <a:buFont typeface="Arial"/>
              <a:buChar char="•"/>
            </a:pPr>
            <a:r>
              <a:rPr lang="en-US">
                <a:latin typeface="Century Schoolbook"/>
                <a:ea typeface="+mn-lt"/>
                <a:cs typeface="+mn-lt"/>
              </a:rPr>
              <a:t>Judicial committee will approach this with and through the DAs </a:t>
            </a:r>
            <a:endParaRPr lang="en-US">
              <a:latin typeface="Century Schoolbook"/>
              <a:cs typeface="Calibri" panose="020F0502020204030204"/>
            </a:endParaRPr>
          </a:p>
          <a:p>
            <a:pPr marL="285750" indent="-285750">
              <a:buFont typeface="Arial"/>
              <a:buChar char="•"/>
            </a:pPr>
            <a:r>
              <a:rPr lang="en-US" b="1">
                <a:latin typeface="Century Schoolbook"/>
                <a:ea typeface="+mn-lt"/>
                <a:cs typeface="+mn-lt"/>
              </a:rPr>
              <a:t>Rec 19: Hire behavioral health professionals in schools  </a:t>
            </a:r>
            <a:endParaRPr lang="en-US" b="1">
              <a:latin typeface="Century Schoolbook"/>
              <a:cs typeface="Calibri" panose="020F0502020204030204"/>
            </a:endParaRPr>
          </a:p>
          <a:p>
            <a:pPr marL="285750" indent="-285750">
              <a:buFont typeface="Arial"/>
              <a:buChar char="•"/>
            </a:pPr>
            <a:r>
              <a:rPr lang="en-US">
                <a:latin typeface="Century Schoolbook"/>
                <a:ea typeface="+mn-lt"/>
                <a:cs typeface="+mn-lt"/>
              </a:rPr>
              <a:t>Rec 20: Fund school personnel training on mental health, first aid, cultural competence/diversity/inclusion, and developmental disability  </a:t>
            </a:r>
            <a:endParaRPr lang="en-US">
              <a:latin typeface="Century Schoolbook"/>
              <a:cs typeface="Calibri" panose="020F0502020204030204"/>
            </a:endParaRPr>
          </a:p>
          <a:p>
            <a:pPr marL="285750" indent="-285750">
              <a:buFont typeface="Arial"/>
              <a:buChar char="•"/>
            </a:pPr>
            <a:r>
              <a:rPr lang="en-US">
                <a:latin typeface="Century Schoolbook"/>
                <a:ea typeface="+mn-lt"/>
                <a:cs typeface="+mn-lt"/>
              </a:rPr>
              <a:t>Rec 83: Create independent pretrial services and improve data collection</a:t>
            </a:r>
            <a:endParaRPr lang="en-US">
              <a:latin typeface="Century Schoolbook"/>
              <a:cs typeface="Calibri" panose="020F0502020204030204"/>
            </a:endParaRPr>
          </a:p>
        </p:txBody>
      </p:sp>
    </p:spTree>
    <p:extLst>
      <p:ext uri="{BB962C8B-B14F-4D97-AF65-F5344CB8AC3E}">
        <p14:creationId xmlns:p14="http://schemas.microsoft.com/office/powerpoint/2010/main" val="32610775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12192000" cy="147001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p:cNvSpPr txBox="1"/>
          <p:nvPr/>
        </p:nvSpPr>
        <p:spPr>
          <a:xfrm>
            <a:off x="327803" y="382346"/>
            <a:ext cx="6365845" cy="830997"/>
          </a:xfrm>
          <a:prstGeom prst="rect">
            <a:avLst/>
          </a:prstGeom>
          <a:noFill/>
        </p:spPr>
        <p:txBody>
          <a:bodyPr wrap="none" lIns="91440" tIns="45720" rIns="91440" bIns="45720" rtlCol="0" anchor="t">
            <a:spAutoFit/>
          </a:bodyPr>
          <a:lstStyle/>
          <a:p>
            <a:r>
              <a:rPr lang="en-US" sz="2000" i="1">
                <a:solidFill>
                  <a:schemeClr val="bg1"/>
                </a:solidFill>
                <a:latin typeface="Century Schoolbook"/>
                <a:ea typeface="Ebrima"/>
                <a:cs typeface="Ebrima"/>
              </a:rPr>
              <a:t>Primary Recommendations</a:t>
            </a:r>
          </a:p>
          <a:p>
            <a:r>
              <a:rPr lang="en-US" sz="2800">
                <a:solidFill>
                  <a:schemeClr val="bg1"/>
                </a:solidFill>
                <a:latin typeface="Century Schoolbook"/>
                <a:ea typeface="Ebrima"/>
                <a:cs typeface="Ebrima"/>
              </a:rPr>
              <a:t>Committee #4 – Stakeholder Buckets</a:t>
            </a:r>
            <a:endParaRPr lang="en-US">
              <a:solidFill>
                <a:schemeClr val="bg1"/>
              </a:solidFill>
            </a:endParaRPr>
          </a:p>
        </p:txBody>
      </p:sp>
      <p:sp>
        <p:nvSpPr>
          <p:cNvPr id="5" name="TextBox 4"/>
          <p:cNvSpPr txBox="1"/>
          <p:nvPr/>
        </p:nvSpPr>
        <p:spPr>
          <a:xfrm>
            <a:off x="-2259" y="1463410"/>
            <a:ext cx="12189943" cy="4708981"/>
          </a:xfrm>
          <a:prstGeom prst="rect">
            <a:avLst/>
          </a:prstGeom>
          <a:noFill/>
        </p:spPr>
        <p:txBody>
          <a:bodyPr wrap="square" lIns="91440" tIns="45720" rIns="91440" bIns="45720" rtlCol="0" anchor="t">
            <a:spAutoFit/>
          </a:bodyPr>
          <a:lstStyle/>
          <a:p>
            <a:r>
              <a:rPr lang="en-US" sz="2400">
                <a:latin typeface="Century Schoolbook"/>
                <a:ea typeface="+mn-lt"/>
                <a:cs typeface="+mn-lt"/>
              </a:rPr>
              <a:t>Victims/Community Voices &amp; Organizations – United Way; National Association of Social Workers; NC CRED; NC CASA; Our Voice; NC VAN; Forward Justice; PTAs  </a:t>
            </a:r>
            <a:endParaRPr lang="en-US" sz="2400">
              <a:latin typeface="Century Schoolbook"/>
              <a:cs typeface="Calibri"/>
            </a:endParaRPr>
          </a:p>
          <a:p>
            <a:endParaRPr lang="en-US">
              <a:latin typeface="Century Schoolbook"/>
              <a:ea typeface="+mn-lt"/>
              <a:cs typeface="+mn-lt"/>
            </a:endParaRPr>
          </a:p>
          <a:p>
            <a:pPr marL="285750" indent="-285750">
              <a:buFont typeface="Arial"/>
              <a:buChar char="•"/>
            </a:pPr>
            <a:r>
              <a:rPr lang="en-US" b="1">
                <a:latin typeface="Century Schoolbook"/>
                <a:ea typeface="+mn-lt"/>
                <a:cs typeface="+mn-lt"/>
              </a:rPr>
              <a:t>Rec 4: Develop and provide funding to help communities build violence prevention programs </a:t>
            </a:r>
            <a:endParaRPr lang="en-US" b="1">
              <a:latin typeface="Century Schoolbook"/>
              <a:cs typeface="Calibri" panose="020F0502020204030204"/>
            </a:endParaRPr>
          </a:p>
          <a:p>
            <a:pPr marL="285750" indent="-285750">
              <a:buFont typeface="Arial"/>
              <a:buChar char="•"/>
            </a:pPr>
            <a:r>
              <a:rPr lang="en-US" b="1">
                <a:latin typeface="Century Schoolbook"/>
                <a:ea typeface="+mn-lt"/>
                <a:cs typeface="+mn-lt"/>
              </a:rPr>
              <a:t>Rec 6: Adopt community policing philosophies and plans in collaboration with the communities law enforcement serves</a:t>
            </a:r>
          </a:p>
          <a:p>
            <a:pPr marL="742950" lvl="1" indent="-285750">
              <a:buFont typeface="Arial"/>
              <a:buChar char="•"/>
            </a:pPr>
            <a:r>
              <a:rPr lang="en-US" b="1">
                <a:latin typeface="Century Schoolbook"/>
                <a:ea typeface="+mn-lt"/>
                <a:cs typeface="+mn-lt"/>
              </a:rPr>
              <a:t>Also in law enforcement bucket </a:t>
            </a:r>
            <a:endParaRPr lang="en-US" b="1">
              <a:latin typeface="Century Schoolbook"/>
              <a:cs typeface="Calibri"/>
            </a:endParaRPr>
          </a:p>
          <a:p>
            <a:pPr marL="285750" indent="-285750">
              <a:buFont typeface="Arial"/>
              <a:buChar char="•"/>
            </a:pPr>
            <a:r>
              <a:rPr lang="en-US">
                <a:latin typeface="Century Schoolbook"/>
                <a:ea typeface="+mn-lt"/>
                <a:cs typeface="+mn-lt"/>
              </a:rPr>
              <a:t>Rec 21: Develop inclusive processes for selecting and overseeing SROs </a:t>
            </a:r>
          </a:p>
          <a:p>
            <a:pPr marL="742950" lvl="1" indent="-285750">
              <a:buFont typeface="Arial"/>
              <a:buChar char="•"/>
            </a:pPr>
            <a:r>
              <a:rPr lang="en-US">
                <a:latin typeface="Century Schoolbook"/>
                <a:ea typeface="+mn-lt"/>
                <a:cs typeface="+mn-lt"/>
              </a:rPr>
              <a:t>Also in law enforcement bucket  </a:t>
            </a:r>
            <a:endParaRPr lang="en-US">
              <a:latin typeface="Century Schoolbook"/>
              <a:cs typeface="Calibri" panose="020F0502020204030204"/>
            </a:endParaRPr>
          </a:p>
          <a:p>
            <a:pPr marL="285750" indent="-285750">
              <a:buFont typeface="Arial"/>
              <a:buChar char="•"/>
            </a:pPr>
            <a:r>
              <a:rPr lang="en-US">
                <a:latin typeface="Century Schoolbook"/>
                <a:ea typeface="+mn-lt"/>
                <a:cs typeface="+mn-lt"/>
              </a:rPr>
              <a:t>Rec 61: Establish and fund restorative justice programs in local communities across the state and at various points of the criminal justice system  </a:t>
            </a:r>
            <a:endParaRPr lang="en-US">
              <a:latin typeface="Century Schoolbook"/>
              <a:cs typeface="Calibri" panose="020F0502020204030204"/>
            </a:endParaRPr>
          </a:p>
          <a:p>
            <a:pPr marL="285750" indent="-285750">
              <a:buFont typeface="Arial"/>
              <a:buChar char="•"/>
            </a:pPr>
            <a:r>
              <a:rPr lang="en-US">
                <a:latin typeface="Century Schoolbook"/>
                <a:ea typeface="+mn-lt"/>
                <a:cs typeface="+mn-lt"/>
              </a:rPr>
              <a:t>Rec 62: Form a victim advisory group to help develop restorative justice programs and other equity programs for crime victims  </a:t>
            </a:r>
            <a:endParaRPr lang="en-US">
              <a:latin typeface="Century Schoolbook"/>
              <a:cs typeface="Calibri" panose="020F0502020204030204"/>
            </a:endParaRPr>
          </a:p>
          <a:p>
            <a:pPr marL="285750" indent="-285750">
              <a:buFont typeface="Arial"/>
              <a:buChar char="•"/>
            </a:pPr>
            <a:r>
              <a:rPr lang="en-US" b="1">
                <a:latin typeface="Century Schoolbook"/>
                <a:ea typeface="+mn-lt"/>
                <a:cs typeface="+mn-lt"/>
              </a:rPr>
              <a:t>Rec 5: Form local Community Safety and Wellness Task Forces to examine public safety and wellness needs </a:t>
            </a:r>
          </a:p>
          <a:p>
            <a:pPr marL="742950" lvl="1" indent="-285750">
              <a:buFont typeface="Arial"/>
              <a:buChar char="•"/>
            </a:pPr>
            <a:r>
              <a:rPr lang="en-US" b="1">
                <a:latin typeface="Century Schoolbook"/>
                <a:ea typeface="+mn-lt"/>
                <a:cs typeface="+mn-lt"/>
              </a:rPr>
              <a:t>Also in local government bucket</a:t>
            </a:r>
            <a:endParaRPr lang="en-US" b="1">
              <a:latin typeface="Century Schoolbook"/>
              <a:cs typeface="Calibri" panose="020F0502020204030204"/>
            </a:endParaRPr>
          </a:p>
        </p:txBody>
      </p:sp>
    </p:spTree>
    <p:extLst>
      <p:ext uri="{BB962C8B-B14F-4D97-AF65-F5344CB8AC3E}">
        <p14:creationId xmlns:p14="http://schemas.microsoft.com/office/powerpoint/2010/main" val="346024428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4318911" y="2374938"/>
            <a:ext cx="3371436" cy="584775"/>
          </a:xfrm>
          <a:prstGeom prst="rect">
            <a:avLst/>
          </a:prstGeom>
          <a:noFill/>
        </p:spPr>
        <p:txBody>
          <a:bodyPr wrap="none" lIns="91440" tIns="45720" rIns="91440" bIns="45720" rtlCol="0" anchor="t">
            <a:spAutoFit/>
          </a:bodyPr>
          <a:lstStyle/>
          <a:p>
            <a:r>
              <a:rPr lang="en-US" sz="3200">
                <a:solidFill>
                  <a:schemeClr val="bg1"/>
                </a:solidFill>
                <a:latin typeface="Century Schoolbook"/>
                <a:ea typeface="Ebrima"/>
                <a:cs typeface="Ebrima"/>
              </a:rPr>
              <a:t>AMENDMENTS</a:t>
            </a:r>
          </a:p>
        </p:txBody>
      </p:sp>
      <p:pic>
        <p:nvPicPr>
          <p:cNvPr id="2" name="Picture 1"/>
          <p:cNvPicPr>
            <a:picLocks noChangeAspect="1"/>
          </p:cNvPicPr>
          <p:nvPr/>
        </p:nvPicPr>
        <p:blipFill>
          <a:blip r:embed="rId3"/>
          <a:stretch>
            <a:fillRect/>
          </a:stretch>
        </p:blipFill>
        <p:spPr>
          <a:xfrm>
            <a:off x="1595749" y="609414"/>
            <a:ext cx="9058397" cy="5686886"/>
          </a:xfrm>
          <a:prstGeom prst="rect">
            <a:avLst/>
          </a:prstGeom>
        </p:spPr>
      </p:pic>
    </p:spTree>
    <p:extLst>
      <p:ext uri="{BB962C8B-B14F-4D97-AF65-F5344CB8AC3E}">
        <p14:creationId xmlns:p14="http://schemas.microsoft.com/office/powerpoint/2010/main" val="274549732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12192000" cy="147001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p:cNvSpPr txBox="1"/>
          <p:nvPr/>
        </p:nvSpPr>
        <p:spPr>
          <a:xfrm>
            <a:off x="327803" y="382346"/>
            <a:ext cx="6365845" cy="830997"/>
          </a:xfrm>
          <a:prstGeom prst="rect">
            <a:avLst/>
          </a:prstGeom>
          <a:noFill/>
        </p:spPr>
        <p:txBody>
          <a:bodyPr wrap="none" lIns="91440" tIns="45720" rIns="91440" bIns="45720" rtlCol="0" anchor="t">
            <a:spAutoFit/>
          </a:bodyPr>
          <a:lstStyle/>
          <a:p>
            <a:r>
              <a:rPr lang="en-US" sz="2000" i="1">
                <a:solidFill>
                  <a:schemeClr val="bg1"/>
                </a:solidFill>
                <a:latin typeface="Century Schoolbook"/>
                <a:ea typeface="Ebrima"/>
                <a:cs typeface="Ebrima"/>
              </a:rPr>
              <a:t>Primary Recommendations</a:t>
            </a:r>
          </a:p>
          <a:p>
            <a:r>
              <a:rPr lang="en-US" sz="2800">
                <a:solidFill>
                  <a:schemeClr val="bg1"/>
                </a:solidFill>
                <a:latin typeface="Century Schoolbook"/>
                <a:ea typeface="Ebrima"/>
                <a:cs typeface="Ebrima"/>
              </a:rPr>
              <a:t>Committee #4 – Stakeholder Buckets</a:t>
            </a:r>
            <a:endParaRPr lang="en-US">
              <a:solidFill>
                <a:schemeClr val="bg1"/>
              </a:solidFill>
            </a:endParaRPr>
          </a:p>
        </p:txBody>
      </p:sp>
      <p:sp>
        <p:nvSpPr>
          <p:cNvPr id="5" name="TextBox 4"/>
          <p:cNvSpPr txBox="1"/>
          <p:nvPr/>
        </p:nvSpPr>
        <p:spPr>
          <a:xfrm>
            <a:off x="-2259" y="1463410"/>
            <a:ext cx="12195571" cy="3231654"/>
          </a:xfrm>
          <a:prstGeom prst="rect">
            <a:avLst/>
          </a:prstGeom>
          <a:noFill/>
        </p:spPr>
        <p:txBody>
          <a:bodyPr wrap="square" lIns="91440" tIns="45720" rIns="91440" bIns="45720" rtlCol="0" anchor="t">
            <a:spAutoFit/>
          </a:bodyPr>
          <a:lstStyle/>
          <a:p>
            <a:r>
              <a:rPr lang="en-US" sz="2400">
                <a:latin typeface="Century Schoolbook"/>
                <a:ea typeface="+mn-lt"/>
                <a:cs typeface="+mn-lt"/>
              </a:rPr>
              <a:t>Grantmakers</a:t>
            </a:r>
            <a:endParaRPr lang="en-US" sz="2400">
              <a:latin typeface="Century Schoolbook"/>
              <a:cs typeface="Calibri"/>
            </a:endParaRPr>
          </a:p>
          <a:p>
            <a:endParaRPr lang="en-US" i="1" u="sng">
              <a:latin typeface="Century Schoolbook"/>
              <a:ea typeface="+mn-lt"/>
              <a:cs typeface="+mn-lt"/>
            </a:endParaRPr>
          </a:p>
          <a:p>
            <a:pPr marL="285750" indent="-285750">
              <a:buFont typeface="Arial"/>
              <a:buChar char="•"/>
            </a:pPr>
            <a:r>
              <a:rPr lang="en-US" b="1">
                <a:latin typeface="Century Schoolbook"/>
                <a:ea typeface="+mn-lt"/>
                <a:cs typeface="+mn-lt"/>
              </a:rPr>
              <a:t>Rec 1: Respond more appropriately to situations concerning mental illness, autism, intellectual disabilities, substance abuse, homelessness, and other non-emergency situations (local government) </a:t>
            </a:r>
            <a:endParaRPr lang="en-US" b="1">
              <a:latin typeface="Century Schoolbook"/>
              <a:cs typeface="Calibri" panose="020F0502020204030204"/>
            </a:endParaRPr>
          </a:p>
          <a:p>
            <a:pPr marL="285750" indent="-285750">
              <a:buFont typeface="Arial"/>
              <a:buChar char="•"/>
            </a:pPr>
            <a:r>
              <a:rPr lang="en-US">
                <a:latin typeface="Century Schoolbook"/>
                <a:ea typeface="+mn-lt"/>
                <a:cs typeface="+mn-lt"/>
              </a:rPr>
              <a:t>Rec 3: Fund grassroots organizations that employ promising and peaceful strategies to help communities promote public safety (local government) </a:t>
            </a:r>
            <a:endParaRPr lang="en-US">
              <a:latin typeface="Century Schoolbook"/>
              <a:cs typeface="Calibri" panose="020F0502020204030204"/>
            </a:endParaRPr>
          </a:p>
          <a:p>
            <a:pPr marL="285750" indent="-285750">
              <a:buFont typeface="Arial"/>
              <a:buChar char="•"/>
            </a:pPr>
            <a:r>
              <a:rPr lang="en-US" b="1">
                <a:latin typeface="Century Schoolbook"/>
                <a:ea typeface="+mn-lt"/>
                <a:cs typeface="+mn-lt"/>
              </a:rPr>
              <a:t>Rec 4: Develop and provide funding to help communities build violence prevention programs (victims/community)</a:t>
            </a:r>
            <a:r>
              <a:rPr lang="en-US">
                <a:latin typeface="Century Schoolbook"/>
                <a:ea typeface="+mn-lt"/>
                <a:cs typeface="+mn-lt"/>
              </a:rPr>
              <a:t> </a:t>
            </a:r>
            <a:endParaRPr lang="en-US">
              <a:latin typeface="Century Schoolbook"/>
              <a:cs typeface="Calibri" panose="020F0502020204030204"/>
            </a:endParaRPr>
          </a:p>
          <a:p>
            <a:pPr marL="285750" indent="-285750">
              <a:buFont typeface="Arial"/>
              <a:buChar char="•"/>
            </a:pPr>
            <a:r>
              <a:rPr lang="en-US" b="1">
                <a:latin typeface="Century Schoolbook"/>
                <a:ea typeface="+mn-lt"/>
                <a:cs typeface="+mn-lt"/>
              </a:rPr>
              <a:t>Rec 61: Establish and fund restorative justice programs in local communities across the state and at various points of the criminal justice system (victims/community) </a:t>
            </a:r>
            <a:endParaRPr lang="en-US" b="1">
              <a:latin typeface="Century Schoolbook"/>
              <a:cs typeface="Calibri" panose="020F0502020204030204"/>
            </a:endParaRPr>
          </a:p>
        </p:txBody>
      </p:sp>
    </p:spTree>
    <p:extLst>
      <p:ext uri="{BB962C8B-B14F-4D97-AF65-F5344CB8AC3E}">
        <p14:creationId xmlns:p14="http://schemas.microsoft.com/office/powerpoint/2010/main" val="135645240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12192000" cy="147001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p:cNvSpPr txBox="1"/>
          <p:nvPr/>
        </p:nvSpPr>
        <p:spPr>
          <a:xfrm>
            <a:off x="327803" y="382346"/>
            <a:ext cx="8853706" cy="830997"/>
          </a:xfrm>
          <a:prstGeom prst="rect">
            <a:avLst/>
          </a:prstGeom>
          <a:noFill/>
        </p:spPr>
        <p:txBody>
          <a:bodyPr wrap="none" lIns="91440" tIns="45720" rIns="91440" bIns="45720" rtlCol="0" anchor="t">
            <a:spAutoFit/>
          </a:bodyPr>
          <a:lstStyle/>
          <a:p>
            <a:r>
              <a:rPr lang="en-US" sz="2000" i="1">
                <a:solidFill>
                  <a:schemeClr val="bg1"/>
                </a:solidFill>
                <a:latin typeface="Century Schoolbook"/>
                <a:ea typeface="Ebrima"/>
                <a:cs typeface="Ebrima"/>
              </a:rPr>
              <a:t>Primary Recommendations</a:t>
            </a:r>
          </a:p>
          <a:p>
            <a:r>
              <a:rPr lang="en-US" sz="2800">
                <a:solidFill>
                  <a:schemeClr val="bg1"/>
                </a:solidFill>
                <a:latin typeface="Century Schoolbook"/>
                <a:ea typeface="Ebrima"/>
                <a:cs typeface="Ebrima"/>
              </a:rPr>
              <a:t>Committee #4 – Survey of Police Chiefs and Sheriffs</a:t>
            </a:r>
            <a:endParaRPr lang="en-US">
              <a:solidFill>
                <a:schemeClr val="bg1"/>
              </a:solidFill>
            </a:endParaRPr>
          </a:p>
        </p:txBody>
      </p:sp>
      <p:sp>
        <p:nvSpPr>
          <p:cNvPr id="5" name="TextBox 4"/>
          <p:cNvSpPr txBox="1"/>
          <p:nvPr/>
        </p:nvSpPr>
        <p:spPr>
          <a:xfrm>
            <a:off x="-2260" y="1463410"/>
            <a:ext cx="12190607" cy="4893647"/>
          </a:xfrm>
          <a:prstGeom prst="rect">
            <a:avLst/>
          </a:prstGeom>
          <a:noFill/>
        </p:spPr>
        <p:txBody>
          <a:bodyPr wrap="square" lIns="91440" tIns="45720" rIns="91440" bIns="45720" rtlCol="0" anchor="t">
            <a:spAutoFit/>
          </a:bodyPr>
          <a:lstStyle/>
          <a:p>
            <a:pPr marL="285750" indent="-285750">
              <a:buFont typeface="Arial"/>
              <a:buChar char="•"/>
            </a:pPr>
            <a:r>
              <a:rPr lang="en-US" sz="2400" dirty="0">
                <a:latin typeface="Century Schoolbook"/>
                <a:ea typeface="+mn-lt"/>
                <a:cs typeface="+mn-lt"/>
              </a:rPr>
              <a:t>Survey sent to police chiefs this week by CJ Standards and Sheriffs' Standards</a:t>
            </a:r>
          </a:p>
          <a:p>
            <a:pPr marL="742950" lvl="1" indent="-285750">
              <a:buFont typeface="Arial"/>
              <a:buChar char="•"/>
            </a:pPr>
            <a:r>
              <a:rPr lang="en-US" sz="2400" dirty="0">
                <a:latin typeface="Century Schoolbook"/>
                <a:cs typeface="Calibri"/>
              </a:rPr>
              <a:t>Closes today, so these are interim results</a:t>
            </a:r>
          </a:p>
          <a:p>
            <a:pPr marL="285750" indent="-285750">
              <a:buFont typeface="Arial"/>
              <a:buChar char="•"/>
            </a:pPr>
            <a:r>
              <a:rPr lang="en-US" sz="2400" dirty="0">
                <a:latin typeface="Century Schoolbook"/>
                <a:cs typeface="Calibri"/>
              </a:rPr>
              <a:t>Asked about:</a:t>
            </a:r>
          </a:p>
          <a:p>
            <a:pPr marL="742950" lvl="1" indent="-285750">
              <a:buFont typeface="Arial"/>
              <a:buChar char="•"/>
            </a:pPr>
            <a:r>
              <a:rPr lang="en-US" sz="2400" dirty="0">
                <a:latin typeface="Century Schoolbook"/>
                <a:cs typeface="Calibri"/>
              </a:rPr>
              <a:t>Prevalence co-responder models, alternate responder models</a:t>
            </a:r>
          </a:p>
          <a:p>
            <a:pPr marL="742950" lvl="1" indent="-285750">
              <a:buFont typeface="Arial"/>
              <a:buChar char="•"/>
            </a:pPr>
            <a:r>
              <a:rPr lang="en-US" sz="2400" dirty="0">
                <a:latin typeface="Century Schoolbook"/>
                <a:cs typeface="Calibri"/>
              </a:rPr>
              <a:t>Successes of current programs</a:t>
            </a:r>
          </a:p>
          <a:p>
            <a:pPr marL="742950" lvl="1" indent="-285750">
              <a:buFont typeface="Arial"/>
              <a:buChar char="•"/>
            </a:pPr>
            <a:r>
              <a:rPr lang="en-US" sz="2400" dirty="0">
                <a:latin typeface="Century Schoolbook"/>
                <a:cs typeface="Calibri"/>
              </a:rPr>
              <a:t>Barriers to starting these programs</a:t>
            </a:r>
          </a:p>
          <a:p>
            <a:pPr marL="285750" indent="-285750">
              <a:buFont typeface="Arial"/>
              <a:buChar char="•"/>
            </a:pPr>
            <a:r>
              <a:rPr lang="en-US" sz="2400" dirty="0">
                <a:latin typeface="Century Schoolbook"/>
                <a:cs typeface="Calibri"/>
              </a:rPr>
              <a:t>As of yesterday afternoon, we received responses from </a:t>
            </a:r>
            <a:r>
              <a:rPr lang="en-US" sz="2400" dirty="0">
                <a:solidFill>
                  <a:srgbClr val="FF0000"/>
                </a:solidFill>
                <a:latin typeface="Century Schoolbook"/>
                <a:cs typeface="Calibri"/>
              </a:rPr>
              <a:t>240 </a:t>
            </a:r>
            <a:r>
              <a:rPr lang="en-US" sz="2400" dirty="0">
                <a:latin typeface="Century Schoolbook"/>
                <a:cs typeface="Calibri"/>
              </a:rPr>
              <a:t>law enforcement agencies in </a:t>
            </a:r>
            <a:r>
              <a:rPr lang="en-US" sz="2400" dirty="0">
                <a:solidFill>
                  <a:srgbClr val="FF0000"/>
                </a:solidFill>
                <a:latin typeface="Century Schoolbook"/>
                <a:cs typeface="Calibri"/>
              </a:rPr>
              <a:t>80 </a:t>
            </a:r>
            <a:r>
              <a:rPr lang="en-US" sz="2400" dirty="0">
                <a:solidFill>
                  <a:srgbClr val="000000"/>
                </a:solidFill>
                <a:latin typeface="Century Schoolbook"/>
                <a:cs typeface="Calibri"/>
              </a:rPr>
              <a:t>counties</a:t>
            </a:r>
            <a:r>
              <a:rPr lang="en-US" sz="2400" dirty="0">
                <a:latin typeface="Century Schoolbook"/>
                <a:cs typeface="Calibri"/>
              </a:rPr>
              <a:t> across North Carolina</a:t>
            </a:r>
          </a:p>
          <a:p>
            <a:pPr marL="742950" lvl="1" indent="-285750">
              <a:buFont typeface="Arial"/>
              <a:buChar char="•"/>
            </a:pPr>
            <a:r>
              <a:rPr lang="en-US" sz="2400" dirty="0">
                <a:solidFill>
                  <a:srgbClr val="FF0000"/>
                </a:solidFill>
                <a:latin typeface="Century Schoolbook"/>
                <a:cs typeface="Calibri"/>
              </a:rPr>
              <a:t>36 </a:t>
            </a:r>
            <a:r>
              <a:rPr lang="en-US" sz="2400" dirty="0">
                <a:solidFill>
                  <a:srgbClr val="000000"/>
                </a:solidFill>
                <a:latin typeface="Century Schoolbook"/>
                <a:cs typeface="Calibri"/>
              </a:rPr>
              <a:t>Have</a:t>
            </a:r>
            <a:r>
              <a:rPr lang="en-US" sz="2400" dirty="0">
                <a:latin typeface="Century Schoolbook"/>
                <a:cs typeface="Calibri"/>
              </a:rPr>
              <a:t> a co-responder or alternative responder program</a:t>
            </a:r>
          </a:p>
          <a:p>
            <a:pPr marL="1200150" lvl="2" indent="-285750">
              <a:buFont typeface="Arial"/>
              <a:buChar char="•"/>
            </a:pPr>
            <a:r>
              <a:rPr lang="en-US" sz="2400" dirty="0">
                <a:solidFill>
                  <a:srgbClr val="FF0000"/>
                </a:solidFill>
                <a:latin typeface="Century Schoolbook"/>
                <a:cs typeface="Calibri"/>
              </a:rPr>
              <a:t>26</a:t>
            </a:r>
            <a:r>
              <a:rPr lang="en-US" sz="2400" dirty="0">
                <a:latin typeface="Century Schoolbook"/>
                <a:cs typeface="Calibri"/>
              </a:rPr>
              <a:t> more are planning to start one</a:t>
            </a:r>
          </a:p>
          <a:p>
            <a:pPr marL="1200150" lvl="2" indent="-285750">
              <a:buFont typeface="Arial"/>
              <a:buChar char="•"/>
            </a:pPr>
            <a:r>
              <a:rPr lang="en-US" sz="2400" dirty="0">
                <a:solidFill>
                  <a:srgbClr val="FF0000"/>
                </a:solidFill>
                <a:latin typeface="Century Schoolbook"/>
                <a:cs typeface="Calibri"/>
              </a:rPr>
              <a:t>162 </a:t>
            </a:r>
            <a:r>
              <a:rPr lang="en-US" sz="2400" dirty="0">
                <a:latin typeface="Century Schoolbook"/>
                <a:cs typeface="Calibri"/>
              </a:rPr>
              <a:t>want to learn more about these programs</a:t>
            </a:r>
            <a:endParaRPr lang="en-US" sz="2400" dirty="0">
              <a:solidFill>
                <a:srgbClr val="000000"/>
              </a:solidFill>
              <a:latin typeface="Century Schoolbook"/>
              <a:cs typeface="Calibri"/>
            </a:endParaRPr>
          </a:p>
          <a:p>
            <a:pPr marL="742950" lvl="1" indent="-285750">
              <a:buFont typeface="Arial"/>
              <a:buChar char="•"/>
            </a:pPr>
            <a:r>
              <a:rPr lang="en-US" sz="2400" dirty="0">
                <a:solidFill>
                  <a:srgbClr val="FF0000"/>
                </a:solidFill>
                <a:latin typeface="Century Schoolbook"/>
                <a:cs typeface="Calibri"/>
              </a:rPr>
              <a:t>42 </a:t>
            </a:r>
            <a:r>
              <a:rPr lang="en-US" sz="2400" dirty="0">
                <a:latin typeface="Century Schoolbook"/>
                <a:cs typeface="Calibri"/>
              </a:rPr>
              <a:t>have a </a:t>
            </a:r>
            <a:r>
              <a:rPr lang="en-US" sz="2400" dirty="0">
                <a:latin typeface="Century Schoolbook"/>
                <a:ea typeface="+mn-lt"/>
                <a:cs typeface="+mn-lt"/>
              </a:rPr>
              <a:t>specially-trained crisis response unit</a:t>
            </a:r>
            <a:endParaRPr lang="en-US" dirty="0"/>
          </a:p>
          <a:p>
            <a:pPr marL="1200150" lvl="2" indent="-285750">
              <a:buFont typeface="Arial"/>
              <a:buChar char="•"/>
            </a:pPr>
            <a:r>
              <a:rPr lang="en-US" sz="2400" dirty="0">
                <a:solidFill>
                  <a:srgbClr val="FF0000"/>
                </a:solidFill>
                <a:latin typeface="Century Schoolbook"/>
                <a:cs typeface="Calibri"/>
              </a:rPr>
              <a:t>35 </a:t>
            </a:r>
            <a:r>
              <a:rPr lang="en-US" sz="2400" dirty="0">
                <a:latin typeface="Century Schoolbook"/>
                <a:cs typeface="Calibri"/>
              </a:rPr>
              <a:t>would prefer to have more officers trained for their unit</a:t>
            </a:r>
          </a:p>
        </p:txBody>
      </p:sp>
    </p:spTree>
    <p:extLst>
      <p:ext uri="{BB962C8B-B14F-4D97-AF65-F5344CB8AC3E}">
        <p14:creationId xmlns:p14="http://schemas.microsoft.com/office/powerpoint/2010/main" val="154114493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932317"/>
            <a:ext cx="12192000" cy="147001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p:cNvSpPr txBox="1"/>
          <p:nvPr/>
        </p:nvSpPr>
        <p:spPr>
          <a:xfrm>
            <a:off x="2296722" y="2374938"/>
            <a:ext cx="7598555" cy="584775"/>
          </a:xfrm>
          <a:prstGeom prst="rect">
            <a:avLst/>
          </a:prstGeom>
          <a:noFill/>
        </p:spPr>
        <p:txBody>
          <a:bodyPr wrap="none" lIns="91440" tIns="45720" rIns="91440" bIns="45720" rtlCol="0" anchor="t">
            <a:spAutoFit/>
          </a:bodyPr>
          <a:lstStyle/>
          <a:p>
            <a:r>
              <a:rPr lang="en-US" sz="3200">
                <a:solidFill>
                  <a:schemeClr val="bg1"/>
                </a:solidFill>
                <a:latin typeface="Century Schoolbook"/>
                <a:ea typeface="Ebrima"/>
                <a:cs typeface="Ebrima"/>
              </a:rPr>
              <a:t>Committee #1: EXECUTIVE BRANCH</a:t>
            </a:r>
            <a:endParaRPr lang="en-US" sz="3200">
              <a:solidFill>
                <a:schemeClr val="bg1"/>
              </a:solidFill>
              <a:latin typeface="Century Schoolbook" panose="02040604050505020304" pitchFamily="18" charset="0"/>
              <a:ea typeface="Ebrima" panose="02000000000000000000" pitchFamily="2" charset="0"/>
              <a:cs typeface="Ebrima" panose="02000000000000000000" pitchFamily="2" charset="0"/>
            </a:endParaRPr>
          </a:p>
        </p:txBody>
      </p:sp>
    </p:spTree>
    <p:extLst>
      <p:ext uri="{BB962C8B-B14F-4D97-AF65-F5344CB8AC3E}">
        <p14:creationId xmlns:p14="http://schemas.microsoft.com/office/powerpoint/2010/main" val="95743948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12192000" cy="147001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p:cNvSpPr txBox="1"/>
          <p:nvPr/>
        </p:nvSpPr>
        <p:spPr>
          <a:xfrm>
            <a:off x="327803" y="382346"/>
            <a:ext cx="5396029" cy="830997"/>
          </a:xfrm>
          <a:prstGeom prst="rect">
            <a:avLst/>
          </a:prstGeom>
          <a:noFill/>
        </p:spPr>
        <p:txBody>
          <a:bodyPr wrap="none" lIns="91440" tIns="45720" rIns="91440" bIns="45720" rtlCol="0" anchor="t">
            <a:spAutoFit/>
          </a:bodyPr>
          <a:lstStyle/>
          <a:p>
            <a:r>
              <a:rPr lang="en-US" sz="2000" i="1">
                <a:solidFill>
                  <a:schemeClr val="bg1"/>
                </a:solidFill>
                <a:latin typeface="Century Schoolbook"/>
                <a:ea typeface="Ebrima"/>
                <a:cs typeface="Ebrima"/>
              </a:rPr>
              <a:t>Primary Recommendations – Bucket Groups</a:t>
            </a:r>
          </a:p>
          <a:p>
            <a:r>
              <a:rPr lang="en-US" sz="2800">
                <a:solidFill>
                  <a:schemeClr val="bg1"/>
                </a:solidFill>
                <a:latin typeface="Century Schoolbook"/>
                <a:ea typeface="Ebrima"/>
                <a:cs typeface="Ebrima"/>
              </a:rPr>
              <a:t>Committee #1</a:t>
            </a:r>
            <a:endParaRPr lang="en-US">
              <a:solidFill>
                <a:schemeClr val="bg1"/>
              </a:solidFill>
            </a:endParaRPr>
          </a:p>
        </p:txBody>
      </p:sp>
      <p:sp>
        <p:nvSpPr>
          <p:cNvPr id="5" name="TextBox 4"/>
          <p:cNvSpPr txBox="1"/>
          <p:nvPr/>
        </p:nvSpPr>
        <p:spPr>
          <a:xfrm>
            <a:off x="469352" y="1711336"/>
            <a:ext cx="2494791" cy="369332"/>
          </a:xfrm>
          <a:prstGeom prst="rect">
            <a:avLst/>
          </a:prstGeom>
          <a:noFill/>
        </p:spPr>
        <p:txBody>
          <a:bodyPr wrap="square" lIns="91440" tIns="45720" rIns="91440" bIns="45720" rtlCol="0" anchor="t">
            <a:spAutoFit/>
          </a:bodyPr>
          <a:lstStyle/>
          <a:p>
            <a:endParaRPr lang="en-US">
              <a:cs typeface="Calibri"/>
            </a:endParaRPr>
          </a:p>
        </p:txBody>
      </p:sp>
      <p:graphicFrame>
        <p:nvGraphicFramePr>
          <p:cNvPr id="3" name="Table 5">
            <a:extLst>
              <a:ext uri="{FF2B5EF4-FFF2-40B4-BE49-F238E27FC236}">
                <a16:creationId xmlns:a16="http://schemas.microsoft.com/office/drawing/2014/main" id="{6E8A18C9-62F4-49BB-9B0E-0892ED0F79FE}"/>
              </a:ext>
            </a:extLst>
          </p:cNvPr>
          <p:cNvGraphicFramePr>
            <a:graphicFrameLocks noGrp="1"/>
          </p:cNvGraphicFramePr>
          <p:nvPr>
            <p:extLst>
              <p:ext uri="{D42A27DB-BD31-4B8C-83A1-F6EECF244321}">
                <p14:modId xmlns:p14="http://schemas.microsoft.com/office/powerpoint/2010/main" val="3730663509"/>
              </p:ext>
            </p:extLst>
          </p:nvPr>
        </p:nvGraphicFramePr>
        <p:xfrm>
          <a:off x="641492" y="1711336"/>
          <a:ext cx="10909015" cy="4693920"/>
        </p:xfrm>
        <a:graphic>
          <a:graphicData uri="http://schemas.openxmlformats.org/drawingml/2006/table">
            <a:tbl>
              <a:tblPr firstRow="1" bandRow="1">
                <a:tableStyleId>{5C22544A-7EE6-4342-B048-85BDC9FD1C3A}</a:tableStyleId>
              </a:tblPr>
              <a:tblGrid>
                <a:gridCol w="3122341">
                  <a:extLst>
                    <a:ext uri="{9D8B030D-6E8A-4147-A177-3AD203B41FA5}">
                      <a16:colId xmlns:a16="http://schemas.microsoft.com/office/drawing/2014/main" val="3999986417"/>
                    </a:ext>
                  </a:extLst>
                </a:gridCol>
                <a:gridCol w="7786674">
                  <a:extLst>
                    <a:ext uri="{9D8B030D-6E8A-4147-A177-3AD203B41FA5}">
                      <a16:colId xmlns:a16="http://schemas.microsoft.com/office/drawing/2014/main" val="3984016859"/>
                    </a:ext>
                  </a:extLst>
                </a:gridCol>
              </a:tblGrid>
              <a:tr h="365760">
                <a:tc>
                  <a:txBody>
                    <a:bodyPr/>
                    <a:lstStyle/>
                    <a:p>
                      <a:pPr algn="ctr"/>
                      <a:r>
                        <a:rPr lang="en-US" sz="1600">
                          <a:latin typeface="Century Schoolbook"/>
                        </a:rPr>
                        <a:t>Bucket</a:t>
                      </a:r>
                    </a:p>
                  </a:txBody>
                  <a:tcPr/>
                </a:tc>
                <a:tc>
                  <a:txBody>
                    <a:bodyPr/>
                    <a:lstStyle/>
                    <a:p>
                      <a:pPr algn="ctr"/>
                      <a:r>
                        <a:rPr lang="en-US" sz="1600">
                          <a:latin typeface="Century Schoolbook"/>
                        </a:rPr>
                        <a:t>Description</a:t>
                      </a:r>
                    </a:p>
                  </a:txBody>
                  <a:tcPr/>
                </a:tc>
                <a:extLst>
                  <a:ext uri="{0D108BD9-81ED-4DB2-BD59-A6C34878D82A}">
                    <a16:rowId xmlns:a16="http://schemas.microsoft.com/office/drawing/2014/main" val="4205916669"/>
                  </a:ext>
                </a:extLst>
              </a:tr>
              <a:tr h="640080">
                <a:tc>
                  <a:txBody>
                    <a:bodyPr/>
                    <a:lstStyle/>
                    <a:p>
                      <a:pPr algn="ctr"/>
                      <a:r>
                        <a:rPr lang="en-US" sz="1400">
                          <a:latin typeface="Century Schoolbook"/>
                        </a:rPr>
                        <a:t>Training</a:t>
                      </a:r>
                    </a:p>
                  </a:txBody>
                  <a:tcPr/>
                </a:tc>
                <a:tc>
                  <a:txBody>
                    <a:bodyPr/>
                    <a:lstStyle/>
                    <a:p>
                      <a:r>
                        <a:rPr lang="en-US" sz="1400">
                          <a:latin typeface="Century Schoolbook"/>
                        </a:rPr>
                        <a:t>Consider how to add training to current curricula in several areas to include implicit bias, CIT, racial equity, SRO, community policing, and protest demonstration.  Evaluate current training for BLET, working with partners at JA and Commissions. </a:t>
                      </a:r>
                    </a:p>
                  </a:txBody>
                  <a:tcPr/>
                </a:tc>
                <a:extLst>
                  <a:ext uri="{0D108BD9-81ED-4DB2-BD59-A6C34878D82A}">
                    <a16:rowId xmlns:a16="http://schemas.microsoft.com/office/drawing/2014/main" val="3848569609"/>
                  </a:ext>
                </a:extLst>
              </a:tr>
              <a:tr h="640080">
                <a:tc>
                  <a:txBody>
                    <a:bodyPr/>
                    <a:lstStyle/>
                    <a:p>
                      <a:pPr algn="ctr"/>
                      <a:r>
                        <a:rPr lang="en-US" sz="1400">
                          <a:latin typeface="Century Schoolbook"/>
                        </a:rPr>
                        <a:t>Policy</a:t>
                      </a:r>
                    </a:p>
                  </a:txBody>
                  <a:tcPr/>
                </a:tc>
                <a:tc>
                  <a:txBody>
                    <a:bodyPr/>
                    <a:lstStyle/>
                    <a:p>
                      <a:r>
                        <a:rPr lang="en-US" sz="1400">
                          <a:latin typeface="Century Schoolbook"/>
                        </a:rPr>
                        <a:t>Addiction as a public health crisis, early intervention, protest policies, use of force, response to individuals with mental illness.</a:t>
                      </a:r>
                    </a:p>
                  </a:txBody>
                  <a:tcPr/>
                </a:tc>
                <a:extLst>
                  <a:ext uri="{0D108BD9-81ED-4DB2-BD59-A6C34878D82A}">
                    <a16:rowId xmlns:a16="http://schemas.microsoft.com/office/drawing/2014/main" val="3893626958"/>
                  </a:ext>
                </a:extLst>
              </a:tr>
              <a:tr h="640080">
                <a:tc>
                  <a:txBody>
                    <a:bodyPr/>
                    <a:lstStyle/>
                    <a:p>
                      <a:pPr algn="ctr"/>
                      <a:r>
                        <a:rPr lang="en-US" sz="1400">
                          <a:latin typeface="Century Schoolbook"/>
                        </a:rPr>
                        <a:t>Commission Action</a:t>
                      </a:r>
                    </a:p>
                  </a:txBody>
                  <a:tcPr/>
                </a:tc>
                <a:tc>
                  <a:txBody>
                    <a:bodyPr/>
                    <a:lstStyle/>
                    <a:p>
                      <a:r>
                        <a:rPr lang="en-US" sz="1400">
                          <a:latin typeface="Century Schoolbook"/>
                        </a:rPr>
                        <a:t>Present suggestions to Commissions for revision of minimum standards and power of suspension/revocation/denial.  Request new rules for use of force, psych exams, transparency, and notification to Commissions of certain issues.  Support NCLEA.  Request Commissions consider diversity issues.</a:t>
                      </a:r>
                    </a:p>
                  </a:txBody>
                  <a:tcPr/>
                </a:tc>
                <a:extLst>
                  <a:ext uri="{0D108BD9-81ED-4DB2-BD59-A6C34878D82A}">
                    <a16:rowId xmlns:a16="http://schemas.microsoft.com/office/drawing/2014/main" val="459260290"/>
                  </a:ext>
                </a:extLst>
              </a:tr>
              <a:tr h="640080">
                <a:tc>
                  <a:txBody>
                    <a:bodyPr/>
                    <a:lstStyle/>
                    <a:p>
                      <a:pPr lvl="0" algn="ctr">
                        <a:buNone/>
                      </a:pPr>
                      <a:r>
                        <a:rPr lang="en-US" sz="1400">
                          <a:latin typeface="Century Schoolbook"/>
                        </a:rPr>
                        <a:t>Clemency</a:t>
                      </a:r>
                    </a:p>
                  </a:txBody>
                  <a:tcPr/>
                </a:tc>
                <a:tc>
                  <a:txBody>
                    <a:bodyPr/>
                    <a:lstStyle/>
                    <a:p>
                      <a:pPr lvl="0">
                        <a:buNone/>
                      </a:pPr>
                      <a:r>
                        <a:rPr lang="en-US" sz="1400">
                          <a:latin typeface="Century Schoolbook"/>
                        </a:rPr>
                        <a:t>Promote a Juvenile Review Board to make clemency recommendations.  Secure increased funding for Governor’s Clemency Office and Parole Commission. </a:t>
                      </a:r>
                    </a:p>
                  </a:txBody>
                  <a:tcPr/>
                </a:tc>
                <a:extLst>
                  <a:ext uri="{0D108BD9-81ED-4DB2-BD59-A6C34878D82A}">
                    <a16:rowId xmlns:a16="http://schemas.microsoft.com/office/drawing/2014/main" val="3330382344"/>
                  </a:ext>
                </a:extLst>
              </a:tr>
              <a:tr h="640080">
                <a:tc>
                  <a:txBody>
                    <a:bodyPr/>
                    <a:lstStyle/>
                    <a:p>
                      <a:pPr lvl="0" algn="ctr">
                        <a:buNone/>
                      </a:pPr>
                      <a:r>
                        <a:rPr lang="en-US" sz="1400">
                          <a:latin typeface="Century Schoolbook"/>
                        </a:rPr>
                        <a:t>Prisons</a:t>
                      </a:r>
                    </a:p>
                  </a:txBody>
                  <a:tcPr/>
                </a:tc>
                <a:tc>
                  <a:txBody>
                    <a:bodyPr/>
                    <a:lstStyle/>
                    <a:p>
                      <a:pPr marL="0" marR="0" lvl="0" indent="0" algn="l" rtl="0" eaLnBrk="1" fontAlgn="auto" latinLnBrk="0" hangingPunct="1">
                        <a:lnSpc>
                          <a:spcPct val="100000"/>
                        </a:lnSpc>
                        <a:spcBef>
                          <a:spcPts val="0"/>
                        </a:spcBef>
                        <a:spcAft>
                          <a:spcPts val="0"/>
                        </a:spcAft>
                        <a:buClrTx/>
                        <a:buSzTx/>
                        <a:buFontTx/>
                        <a:buNone/>
                      </a:pPr>
                      <a:r>
                        <a:rPr lang="en-US" sz="1400">
                          <a:latin typeface="Century Schoolbook"/>
                        </a:rPr>
                        <a:t>Work with DPS on policies to address flexibility of release dates, increased services for incarcerated persons, transforming use of restrictive housing. </a:t>
                      </a:r>
                    </a:p>
                    <a:p>
                      <a:pPr lvl="0">
                        <a:buNone/>
                      </a:pPr>
                      <a:endParaRPr lang="en-US" sz="1400">
                        <a:latin typeface="Century Schoolbook"/>
                      </a:endParaRPr>
                    </a:p>
                  </a:txBody>
                  <a:tcPr/>
                </a:tc>
                <a:extLst>
                  <a:ext uri="{0D108BD9-81ED-4DB2-BD59-A6C34878D82A}">
                    <a16:rowId xmlns:a16="http://schemas.microsoft.com/office/drawing/2014/main" val="2625073895"/>
                  </a:ext>
                </a:extLst>
              </a:tr>
              <a:tr h="640080">
                <a:tc>
                  <a:txBody>
                    <a:bodyPr/>
                    <a:lstStyle/>
                    <a:p>
                      <a:pPr lvl="0" algn="ctr">
                        <a:buNone/>
                      </a:pPr>
                      <a:r>
                        <a:rPr lang="en-US" sz="1400">
                          <a:latin typeface="Century Schoolbook"/>
                        </a:rPr>
                        <a:t>Recruitment/Retention</a:t>
                      </a:r>
                    </a:p>
                  </a:txBody>
                  <a:tcPr/>
                </a:tc>
                <a:tc>
                  <a:txBody>
                    <a:bodyPr/>
                    <a:lstStyle/>
                    <a:p>
                      <a:pPr lvl="0">
                        <a:buNone/>
                      </a:pPr>
                      <a:r>
                        <a:rPr lang="en-US" sz="1400">
                          <a:latin typeface="Century Schoolbook"/>
                        </a:rPr>
                        <a:t>Work with stakeholders to draft best practices policy to aid agencies.</a:t>
                      </a:r>
                    </a:p>
                  </a:txBody>
                  <a:tcPr/>
                </a:tc>
                <a:extLst>
                  <a:ext uri="{0D108BD9-81ED-4DB2-BD59-A6C34878D82A}">
                    <a16:rowId xmlns:a16="http://schemas.microsoft.com/office/drawing/2014/main" val="3167600736"/>
                  </a:ext>
                </a:extLst>
              </a:tr>
            </a:tbl>
          </a:graphicData>
        </a:graphic>
      </p:graphicFrame>
    </p:spTree>
    <p:extLst>
      <p:ext uri="{BB962C8B-B14F-4D97-AF65-F5344CB8AC3E}">
        <p14:creationId xmlns:p14="http://schemas.microsoft.com/office/powerpoint/2010/main" val="185399647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12192000" cy="147001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p:cNvSpPr txBox="1"/>
          <p:nvPr/>
        </p:nvSpPr>
        <p:spPr>
          <a:xfrm>
            <a:off x="327803" y="382346"/>
            <a:ext cx="5248553" cy="830997"/>
          </a:xfrm>
          <a:prstGeom prst="rect">
            <a:avLst/>
          </a:prstGeom>
          <a:noFill/>
        </p:spPr>
        <p:txBody>
          <a:bodyPr wrap="none" lIns="91440" tIns="45720" rIns="91440" bIns="45720" rtlCol="0" anchor="t">
            <a:spAutoFit/>
          </a:bodyPr>
          <a:lstStyle/>
          <a:p>
            <a:r>
              <a:rPr lang="en-US" sz="2000" i="1">
                <a:solidFill>
                  <a:schemeClr val="bg1"/>
                </a:solidFill>
                <a:latin typeface="Century Schoolbook"/>
                <a:ea typeface="Ebrima"/>
                <a:cs typeface="Ebrima"/>
              </a:rPr>
              <a:t>Primary Recommendations – Policy Bucket</a:t>
            </a:r>
          </a:p>
          <a:p>
            <a:r>
              <a:rPr lang="en-US" sz="2800">
                <a:solidFill>
                  <a:schemeClr val="bg1"/>
                </a:solidFill>
                <a:latin typeface="Century Schoolbook"/>
                <a:ea typeface="Ebrima"/>
                <a:cs typeface="Ebrima"/>
              </a:rPr>
              <a:t>Committee #1</a:t>
            </a:r>
            <a:endParaRPr lang="en-US">
              <a:solidFill>
                <a:schemeClr val="bg1"/>
              </a:solidFill>
            </a:endParaRPr>
          </a:p>
        </p:txBody>
      </p:sp>
      <p:sp>
        <p:nvSpPr>
          <p:cNvPr id="5" name="TextBox 4"/>
          <p:cNvSpPr txBox="1"/>
          <p:nvPr/>
        </p:nvSpPr>
        <p:spPr>
          <a:xfrm>
            <a:off x="327584" y="1631592"/>
            <a:ext cx="184731" cy="369332"/>
          </a:xfrm>
          <a:prstGeom prst="rect">
            <a:avLst/>
          </a:prstGeom>
          <a:noFill/>
        </p:spPr>
        <p:txBody>
          <a:bodyPr wrap="none" lIns="91440" tIns="45720" rIns="91440" bIns="45720" rtlCol="0" anchor="t">
            <a:spAutoFit/>
          </a:bodyPr>
          <a:lstStyle/>
          <a:p>
            <a:endParaRPr lang="en-US">
              <a:cs typeface="Calibri"/>
            </a:endParaRPr>
          </a:p>
        </p:txBody>
      </p:sp>
      <p:graphicFrame>
        <p:nvGraphicFramePr>
          <p:cNvPr id="3" name="Table 5">
            <a:extLst>
              <a:ext uri="{FF2B5EF4-FFF2-40B4-BE49-F238E27FC236}">
                <a16:creationId xmlns:a16="http://schemas.microsoft.com/office/drawing/2014/main" id="{6518F54B-EFB1-4C79-834A-831EBB06B96B}"/>
              </a:ext>
            </a:extLst>
          </p:cNvPr>
          <p:cNvGraphicFramePr>
            <a:graphicFrameLocks noGrp="1"/>
          </p:cNvGraphicFramePr>
          <p:nvPr>
            <p:extLst>
              <p:ext uri="{D42A27DB-BD31-4B8C-83A1-F6EECF244321}">
                <p14:modId xmlns:p14="http://schemas.microsoft.com/office/powerpoint/2010/main" val="262996273"/>
              </p:ext>
            </p:extLst>
          </p:nvPr>
        </p:nvGraphicFramePr>
        <p:xfrm>
          <a:off x="139390" y="1551878"/>
          <a:ext cx="11866190" cy="4842083"/>
        </p:xfrm>
        <a:graphic>
          <a:graphicData uri="http://schemas.openxmlformats.org/drawingml/2006/table">
            <a:tbl>
              <a:tblPr firstRow="1" bandRow="1">
                <a:tableStyleId>{5C22544A-7EE6-4342-B048-85BDC9FD1C3A}</a:tableStyleId>
              </a:tblPr>
              <a:tblGrid>
                <a:gridCol w="5933095">
                  <a:extLst>
                    <a:ext uri="{9D8B030D-6E8A-4147-A177-3AD203B41FA5}">
                      <a16:colId xmlns:a16="http://schemas.microsoft.com/office/drawing/2014/main" val="4089443912"/>
                    </a:ext>
                  </a:extLst>
                </a:gridCol>
                <a:gridCol w="5933095">
                  <a:extLst>
                    <a:ext uri="{9D8B030D-6E8A-4147-A177-3AD203B41FA5}">
                      <a16:colId xmlns:a16="http://schemas.microsoft.com/office/drawing/2014/main" val="1662996920"/>
                    </a:ext>
                  </a:extLst>
                </a:gridCol>
              </a:tblGrid>
              <a:tr h="545822">
                <a:tc>
                  <a:txBody>
                    <a:bodyPr/>
                    <a:lstStyle/>
                    <a:p>
                      <a:r>
                        <a:rPr lang="en-US" sz="1600">
                          <a:latin typeface="Century Schoolbook"/>
                        </a:rPr>
                        <a:t>Recommendation</a:t>
                      </a:r>
                    </a:p>
                  </a:txBody>
                  <a:tcPr/>
                </a:tc>
                <a:tc>
                  <a:txBody>
                    <a:bodyPr/>
                    <a:lstStyle/>
                    <a:p>
                      <a:r>
                        <a:rPr lang="en-US" sz="1600">
                          <a:latin typeface="Century Schoolbook"/>
                        </a:rPr>
                        <a:t>Next Steps</a:t>
                      </a:r>
                    </a:p>
                  </a:txBody>
                  <a:tcPr/>
                </a:tc>
                <a:extLst>
                  <a:ext uri="{0D108BD9-81ED-4DB2-BD59-A6C34878D82A}">
                    <a16:rowId xmlns:a16="http://schemas.microsoft.com/office/drawing/2014/main" val="1264279863"/>
                  </a:ext>
                </a:extLst>
              </a:tr>
              <a:tr h="868325">
                <a:tc>
                  <a:txBody>
                    <a:bodyPr/>
                    <a:lstStyle/>
                    <a:p>
                      <a:r>
                        <a:rPr lang="en-US" sz="1400">
                          <a:latin typeface="Century Schoolbook"/>
                        </a:rPr>
                        <a:t>Rec 17: </a:t>
                      </a:r>
                      <a:r>
                        <a:rPr lang="en-US" sz="1400" b="0" i="0" u="none" strike="noStrike" noProof="0">
                          <a:latin typeface="Century Schoolbook"/>
                        </a:rPr>
                        <a:t>Treat addiction as a public health crisis, including substance use addictions that disproportionately impact Black and brown communities, such as crack cocaine.</a:t>
                      </a:r>
                    </a:p>
                  </a:txBody>
                  <a:tcPr/>
                </a:tc>
                <a:tc>
                  <a:txBody>
                    <a:bodyPr/>
                    <a:lstStyle/>
                    <a:p>
                      <a:pPr lvl="0">
                        <a:buNone/>
                      </a:pPr>
                      <a:r>
                        <a:rPr lang="en-US" sz="1400" b="0" i="0" u="none" strike="noStrike" noProof="0">
                          <a:latin typeface="Century Schoolbook"/>
                        </a:rPr>
                        <a:t>Host panel discussion to continue conversation. Explore how treatment courts have tracked and reported on equity. </a:t>
                      </a:r>
                    </a:p>
                  </a:txBody>
                  <a:tcPr/>
                </a:tc>
                <a:extLst>
                  <a:ext uri="{0D108BD9-81ED-4DB2-BD59-A6C34878D82A}">
                    <a16:rowId xmlns:a16="http://schemas.microsoft.com/office/drawing/2014/main" val="2866214123"/>
                  </a:ext>
                </a:extLst>
              </a:tr>
              <a:tr h="708837">
                <a:tc>
                  <a:txBody>
                    <a:bodyPr/>
                    <a:lstStyle/>
                    <a:p>
                      <a:pPr lvl="0">
                        <a:buNone/>
                      </a:pPr>
                      <a:r>
                        <a:rPr lang="en-US" sz="1400" b="0" i="0" u="none" strike="noStrike" noProof="0">
                          <a:latin typeface="Century Schoolbook"/>
                        </a:rPr>
                        <a:t>Rec 25: Support Task Force on Safer Schools State Action Plan.</a:t>
                      </a:r>
                    </a:p>
                  </a:txBody>
                  <a:tcPr/>
                </a:tc>
                <a:tc>
                  <a:txBody>
                    <a:bodyPr/>
                    <a:lstStyle/>
                    <a:p>
                      <a:r>
                        <a:rPr lang="en-US" sz="1400">
                          <a:latin typeface="Century Schoolbook"/>
                        </a:rPr>
                        <a:t>DPS is currently working on this. TREC will monitor and report on progress.</a:t>
                      </a:r>
                    </a:p>
                  </a:txBody>
                  <a:tcPr/>
                </a:tc>
                <a:extLst>
                  <a:ext uri="{0D108BD9-81ED-4DB2-BD59-A6C34878D82A}">
                    <a16:rowId xmlns:a16="http://schemas.microsoft.com/office/drawing/2014/main" val="553136406"/>
                  </a:ext>
                </a:extLst>
              </a:tr>
              <a:tr h="1209907">
                <a:tc>
                  <a:txBody>
                    <a:bodyPr/>
                    <a:lstStyle/>
                    <a:p>
                      <a:pPr lvl="0" algn="l">
                        <a:lnSpc>
                          <a:spcPct val="100000"/>
                        </a:lnSpc>
                        <a:spcBef>
                          <a:spcPts val="0"/>
                        </a:spcBef>
                        <a:spcAft>
                          <a:spcPts val="0"/>
                        </a:spcAft>
                      </a:pPr>
                      <a:r>
                        <a:rPr lang="en-US" sz="1400">
                          <a:latin typeface="Century Schoolbook"/>
                        </a:rPr>
                        <a:t>Rec 28: </a:t>
                      </a:r>
                      <a:r>
                        <a:rPr lang="en-US" sz="1400" b="0" i="0" u="none" strike="noStrike" noProof="0">
                          <a:latin typeface="Century Schoolbook"/>
                        </a:rPr>
                        <a:t>Create and update protest guidelines to consider best practices and First Amendment concerns.</a:t>
                      </a:r>
                    </a:p>
                  </a:txBody>
                  <a:tcPr/>
                </a:tc>
                <a:tc>
                  <a:txBody>
                    <a:bodyPr/>
                    <a:lstStyle/>
                    <a:p>
                      <a:r>
                        <a:rPr lang="en-US" sz="1400">
                          <a:latin typeface="Century Schoolbook"/>
                        </a:rPr>
                        <a:t>Collect existing policies from various agencies and see where those policies align with each other and where there may be missing concepts that need to be implemented.  Consider best practices across the country. Identify most important concepts in protest response. Draft sample policy by looking at collected policies and other literature.  Check on NCLEA accreditation process and CALEA guidelines.</a:t>
                      </a:r>
                    </a:p>
                  </a:txBody>
                  <a:tcPr/>
                </a:tc>
                <a:extLst>
                  <a:ext uri="{0D108BD9-81ED-4DB2-BD59-A6C34878D82A}">
                    <a16:rowId xmlns:a16="http://schemas.microsoft.com/office/drawing/2014/main" val="2655166056"/>
                  </a:ext>
                </a:extLst>
              </a:tr>
              <a:tr h="1134139">
                <a:tc>
                  <a:txBody>
                    <a:bodyPr/>
                    <a:lstStyle/>
                    <a:p>
                      <a:r>
                        <a:rPr lang="en-US" sz="1400">
                          <a:latin typeface="Century Schoolbook"/>
                        </a:rPr>
                        <a:t>Rec 34: </a:t>
                      </a:r>
                      <a:r>
                        <a:rPr lang="en-US" sz="1400" b="0" i="0" u="none" strike="noStrike" noProof="0">
                          <a:latin typeface="Century Schoolbook"/>
                        </a:rPr>
                        <a:t>Establish early intervention systems for officers repeatedly violating use of force policies. (See also Rec 31 re: use of force policies, Secondary Responsibility)</a:t>
                      </a:r>
                    </a:p>
                  </a:txBody>
                  <a:tcPr/>
                </a:tc>
                <a:tc>
                  <a:txBody>
                    <a:bodyPr/>
                    <a:lstStyle/>
                    <a:p>
                      <a:pPr lvl="0">
                        <a:buNone/>
                      </a:pPr>
                      <a:r>
                        <a:rPr lang="en-US" sz="1400" b="0" i="0" u="none" strike="noStrike" noProof="0">
                          <a:latin typeface="Century Schoolbook"/>
                        </a:rPr>
                        <a:t>Gather existing policies from select agencies.  Draft sample policy based upon expert input and collected policies.  Partner with agencies who don’t have policies to draft and implement. Check on NCLEA accreditation process and CALEA guidelines.</a:t>
                      </a:r>
                      <a:endParaRPr lang="en-US" sz="1400">
                        <a:latin typeface="Century Schoolbook"/>
                      </a:endParaRPr>
                    </a:p>
                  </a:txBody>
                  <a:tcPr/>
                </a:tc>
                <a:extLst>
                  <a:ext uri="{0D108BD9-81ED-4DB2-BD59-A6C34878D82A}">
                    <a16:rowId xmlns:a16="http://schemas.microsoft.com/office/drawing/2014/main" val="162642434"/>
                  </a:ext>
                </a:extLst>
              </a:tr>
            </a:tbl>
          </a:graphicData>
        </a:graphic>
      </p:graphicFrame>
    </p:spTree>
    <p:extLst>
      <p:ext uri="{BB962C8B-B14F-4D97-AF65-F5344CB8AC3E}">
        <p14:creationId xmlns:p14="http://schemas.microsoft.com/office/powerpoint/2010/main" val="239498285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932317"/>
            <a:ext cx="12192000" cy="147001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p:cNvSpPr txBox="1"/>
          <p:nvPr/>
        </p:nvSpPr>
        <p:spPr>
          <a:xfrm>
            <a:off x="2296722" y="2374938"/>
            <a:ext cx="7133684" cy="584775"/>
          </a:xfrm>
          <a:prstGeom prst="rect">
            <a:avLst/>
          </a:prstGeom>
          <a:noFill/>
        </p:spPr>
        <p:txBody>
          <a:bodyPr wrap="none" lIns="91440" tIns="45720" rIns="91440" bIns="45720" rtlCol="0" anchor="t">
            <a:spAutoFit/>
          </a:bodyPr>
          <a:lstStyle/>
          <a:p>
            <a:r>
              <a:rPr lang="en-US" sz="3200">
                <a:solidFill>
                  <a:schemeClr val="bg1"/>
                </a:solidFill>
                <a:latin typeface="Century Schoolbook"/>
                <a:ea typeface="Ebrima"/>
                <a:cs typeface="Ebrima"/>
              </a:rPr>
              <a:t>Committee #2: JUDICIAL BRANCH</a:t>
            </a:r>
            <a:endParaRPr lang="en-US" sz="3200">
              <a:solidFill>
                <a:schemeClr val="bg1"/>
              </a:solidFill>
              <a:latin typeface="Century Schoolbook" panose="02040604050505020304" pitchFamily="18" charset="0"/>
              <a:ea typeface="Ebrima" panose="02000000000000000000" pitchFamily="2" charset="0"/>
              <a:cs typeface="Ebrima" panose="02000000000000000000" pitchFamily="2" charset="0"/>
            </a:endParaRPr>
          </a:p>
        </p:txBody>
      </p:sp>
    </p:spTree>
    <p:extLst>
      <p:ext uri="{BB962C8B-B14F-4D97-AF65-F5344CB8AC3E}">
        <p14:creationId xmlns:p14="http://schemas.microsoft.com/office/powerpoint/2010/main" val="95039762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12192000" cy="147001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p:cNvSpPr txBox="1"/>
          <p:nvPr/>
        </p:nvSpPr>
        <p:spPr>
          <a:xfrm>
            <a:off x="327803" y="382346"/>
            <a:ext cx="7128875" cy="830997"/>
          </a:xfrm>
          <a:prstGeom prst="rect">
            <a:avLst/>
          </a:prstGeom>
          <a:noFill/>
        </p:spPr>
        <p:txBody>
          <a:bodyPr wrap="none" lIns="91440" tIns="45720" rIns="91440" bIns="45720" rtlCol="0" anchor="t">
            <a:spAutoFit/>
          </a:bodyPr>
          <a:lstStyle/>
          <a:p>
            <a:r>
              <a:rPr lang="en-US" sz="2000" i="1">
                <a:solidFill>
                  <a:schemeClr val="bg1"/>
                </a:solidFill>
                <a:latin typeface="Century Schoolbook"/>
                <a:ea typeface="Ebrima"/>
                <a:cs typeface="Ebrima"/>
              </a:rPr>
              <a:t>Primary Recommendations – Judicial Stakeholders Bucket</a:t>
            </a:r>
          </a:p>
          <a:p>
            <a:r>
              <a:rPr lang="en-US" sz="2800">
                <a:solidFill>
                  <a:schemeClr val="bg1"/>
                </a:solidFill>
                <a:latin typeface="Century Schoolbook"/>
                <a:ea typeface="Ebrima"/>
                <a:cs typeface="Ebrima"/>
              </a:rPr>
              <a:t>Committee #2</a:t>
            </a:r>
            <a:endParaRPr lang="en-US">
              <a:solidFill>
                <a:schemeClr val="bg1"/>
              </a:solidFill>
            </a:endParaRPr>
          </a:p>
        </p:txBody>
      </p:sp>
      <p:sp>
        <p:nvSpPr>
          <p:cNvPr id="5" name="TextBox 4"/>
          <p:cNvSpPr txBox="1"/>
          <p:nvPr/>
        </p:nvSpPr>
        <p:spPr>
          <a:xfrm>
            <a:off x="517811" y="2001763"/>
            <a:ext cx="10965967" cy="369332"/>
          </a:xfrm>
          <a:prstGeom prst="rect">
            <a:avLst/>
          </a:prstGeom>
          <a:noFill/>
        </p:spPr>
        <p:txBody>
          <a:bodyPr wrap="square" lIns="91440" tIns="45720" rIns="91440" bIns="45720" rtlCol="0" anchor="t">
            <a:spAutoFit/>
          </a:bodyPr>
          <a:lstStyle/>
          <a:p>
            <a:pPr marL="285750" indent="-285750">
              <a:buFont typeface="Arial"/>
              <a:buChar char="•"/>
            </a:pPr>
            <a:endParaRPr lang="en-US">
              <a:ea typeface="+mn-lt"/>
              <a:cs typeface="+mn-lt"/>
            </a:endParaRPr>
          </a:p>
        </p:txBody>
      </p:sp>
      <p:graphicFrame>
        <p:nvGraphicFramePr>
          <p:cNvPr id="6" name="Table 5">
            <a:extLst>
              <a:ext uri="{FF2B5EF4-FFF2-40B4-BE49-F238E27FC236}">
                <a16:creationId xmlns:a16="http://schemas.microsoft.com/office/drawing/2014/main" id="{456B3F8D-23A4-4B23-B622-E153D4C388C3}"/>
              </a:ext>
            </a:extLst>
          </p:cNvPr>
          <p:cNvGraphicFramePr>
            <a:graphicFrameLocks noGrp="1"/>
          </p:cNvGraphicFramePr>
          <p:nvPr>
            <p:extLst>
              <p:ext uri="{D42A27DB-BD31-4B8C-83A1-F6EECF244321}">
                <p14:modId xmlns:p14="http://schemas.microsoft.com/office/powerpoint/2010/main" val="670409168"/>
              </p:ext>
            </p:extLst>
          </p:nvPr>
        </p:nvGraphicFramePr>
        <p:xfrm>
          <a:off x="203790" y="1851837"/>
          <a:ext cx="11831987" cy="4738665"/>
        </p:xfrm>
        <a:graphic>
          <a:graphicData uri="http://schemas.openxmlformats.org/drawingml/2006/table">
            <a:tbl>
              <a:tblPr firstRow="1" bandRow="1">
                <a:tableStyleId>{5C22544A-7EE6-4342-B048-85BDC9FD1C3A}</a:tableStyleId>
              </a:tblPr>
              <a:tblGrid>
                <a:gridCol w="3849076">
                  <a:extLst>
                    <a:ext uri="{9D8B030D-6E8A-4147-A177-3AD203B41FA5}">
                      <a16:colId xmlns:a16="http://schemas.microsoft.com/office/drawing/2014/main" val="982457451"/>
                    </a:ext>
                  </a:extLst>
                </a:gridCol>
                <a:gridCol w="7982911">
                  <a:extLst>
                    <a:ext uri="{9D8B030D-6E8A-4147-A177-3AD203B41FA5}">
                      <a16:colId xmlns:a16="http://schemas.microsoft.com/office/drawing/2014/main" val="436773300"/>
                    </a:ext>
                  </a:extLst>
                </a:gridCol>
              </a:tblGrid>
              <a:tr h="350706">
                <a:tc>
                  <a:txBody>
                    <a:bodyPr/>
                    <a:lstStyle/>
                    <a:p>
                      <a:pPr rtl="0" fontAlgn="base"/>
                      <a:r>
                        <a:rPr lang="en-US">
                          <a:effectLst/>
                          <a:latin typeface="Century Schoolbook"/>
                        </a:rPr>
                        <a:t>Recommendation ​</a:t>
                      </a:r>
                      <a:endParaRPr lang="en-US" b="1">
                        <a:solidFill>
                          <a:srgbClr val="FFFFFF"/>
                        </a:solidFill>
                        <a:effectLst/>
                        <a:latin typeface="Century Schoolbook"/>
                      </a:endParaRPr>
                    </a:p>
                  </a:txBody>
                  <a:tcPr/>
                </a:tc>
                <a:tc>
                  <a:txBody>
                    <a:bodyPr/>
                    <a:lstStyle/>
                    <a:p>
                      <a:pPr rtl="0" fontAlgn="base"/>
                      <a:r>
                        <a:rPr lang="en-US">
                          <a:effectLst/>
                          <a:latin typeface="Century Schoolbook"/>
                        </a:rPr>
                        <a:t>Strategy</a:t>
                      </a:r>
                      <a:endParaRPr lang="en-US" b="1">
                        <a:solidFill>
                          <a:srgbClr val="FFFFFF"/>
                        </a:solidFill>
                        <a:effectLst/>
                        <a:latin typeface="Century Schoolbook"/>
                      </a:endParaRPr>
                    </a:p>
                  </a:txBody>
                  <a:tcPr/>
                </a:tc>
                <a:extLst>
                  <a:ext uri="{0D108BD9-81ED-4DB2-BD59-A6C34878D82A}">
                    <a16:rowId xmlns:a16="http://schemas.microsoft.com/office/drawing/2014/main" val="3083082535"/>
                  </a:ext>
                </a:extLst>
              </a:tr>
              <a:tr h="1283075">
                <a:tc>
                  <a:txBody>
                    <a:bodyPr/>
                    <a:lstStyle/>
                    <a:p>
                      <a:pPr rtl="0" fontAlgn="base"/>
                      <a:r>
                        <a:rPr lang="en-US" sz="1600" u="sng">
                          <a:effectLst/>
                          <a:latin typeface="Century Schoolbook"/>
                        </a:rPr>
                        <a:t>Rec. 24</a:t>
                      </a:r>
                      <a:r>
                        <a:rPr lang="en-US" sz="1600">
                          <a:effectLst/>
                          <a:latin typeface="Century Schoolbook"/>
                        </a:rPr>
                        <a:t>: Encourage School Justice Partnerships to reduce students’ juvenile court involvement ​</a:t>
                      </a:r>
                    </a:p>
                    <a:p>
                      <a:pPr rtl="0" fontAlgn="base"/>
                      <a:r>
                        <a:rPr lang="en-US" sz="1600">
                          <a:effectLst/>
                          <a:latin typeface="Century Schoolbook"/>
                        </a:rPr>
                        <a:t> ​</a:t>
                      </a:r>
                    </a:p>
                  </a:txBody>
                  <a:tcPr/>
                </a:tc>
                <a:tc>
                  <a:txBody>
                    <a:bodyPr/>
                    <a:lstStyle/>
                    <a:p>
                      <a:pPr marL="285750" indent="-285750" rtl="0" fontAlgn="base">
                        <a:buFont typeface="Arial"/>
                        <a:buChar char="•"/>
                      </a:pPr>
                      <a:r>
                        <a:rPr lang="en-US" sz="1600">
                          <a:effectLst/>
                          <a:latin typeface="Century Schoolbook"/>
                        </a:rPr>
                        <a:t>Generate buy-in from key judicial stakeholders</a:t>
                      </a:r>
                    </a:p>
                    <a:p>
                      <a:pPr marL="285750" lvl="0" indent="-285750">
                        <a:buFont typeface="Arial"/>
                        <a:buChar char="•"/>
                      </a:pPr>
                      <a:r>
                        <a:rPr lang="en-US" sz="1600">
                          <a:effectLst/>
                          <a:latin typeface="Century Schoolbook"/>
                        </a:rPr>
                        <a:t>Research models already implemented statewide and collect data</a:t>
                      </a:r>
                    </a:p>
                    <a:p>
                      <a:pPr marL="285750" lvl="0" indent="-285750">
                        <a:buFont typeface="Arial"/>
                        <a:buChar char="•"/>
                      </a:pPr>
                      <a:r>
                        <a:rPr lang="en-US" sz="1600">
                          <a:effectLst/>
                          <a:latin typeface="Century Schoolbook"/>
                        </a:rPr>
                        <a:t>Advocacy push in conjunction with </a:t>
                      </a:r>
                      <a:r>
                        <a:rPr lang="en-US" sz="1600" b="0" i="0" u="none" strike="noStrike" noProof="0">
                          <a:effectLst/>
                          <a:latin typeface="Century Schoolbook"/>
                        </a:rPr>
                        <a:t>Youth Justice Awareness Month in October</a:t>
                      </a:r>
                      <a:endParaRPr lang="en-US" sz="1600">
                        <a:effectLst/>
                        <a:latin typeface="Century Schoolbook"/>
                      </a:endParaRPr>
                    </a:p>
                    <a:p>
                      <a:pPr marL="285750" lvl="0" indent="-285750">
                        <a:buFont typeface="Arial"/>
                        <a:buChar char="•"/>
                      </a:pPr>
                      <a:r>
                        <a:rPr lang="en-US" sz="1600" b="0" i="0" u="none" strike="noStrike" noProof="0">
                          <a:effectLst/>
                          <a:latin typeface="Century Schoolbook"/>
                        </a:rPr>
                        <a:t>Facilitate creation of School Justice Partnerships in every county</a:t>
                      </a:r>
                    </a:p>
                    <a:p>
                      <a:pPr rtl="0" fontAlgn="base"/>
                      <a:r>
                        <a:rPr lang="en-US" sz="1600">
                          <a:effectLst/>
                          <a:latin typeface="Century Schoolbook"/>
                        </a:rPr>
                        <a:t> ​</a:t>
                      </a:r>
                    </a:p>
                  </a:txBody>
                  <a:tcPr/>
                </a:tc>
                <a:extLst>
                  <a:ext uri="{0D108BD9-81ED-4DB2-BD59-A6C34878D82A}">
                    <a16:rowId xmlns:a16="http://schemas.microsoft.com/office/drawing/2014/main" val="2954249717"/>
                  </a:ext>
                </a:extLst>
              </a:tr>
              <a:tr h="3062265">
                <a:tc>
                  <a:txBody>
                    <a:bodyPr/>
                    <a:lstStyle/>
                    <a:p>
                      <a:pPr rtl="0" fontAlgn="base"/>
                      <a:r>
                        <a:rPr lang="en-US" sz="1600" u="sng">
                          <a:effectLst/>
                          <a:latin typeface="Century Schoolbook"/>
                        </a:rPr>
                        <a:t>Rec. 91</a:t>
                      </a:r>
                      <a:r>
                        <a:rPr lang="en-US" sz="1600">
                          <a:effectLst/>
                          <a:latin typeface="Century Schoolbook"/>
                        </a:rPr>
                        <a:t>: Increase representation of North Carolinians serving on juries through expanded and more frequent sourcing, data transparency, and compensation ​</a:t>
                      </a:r>
                    </a:p>
                    <a:p>
                      <a:pPr lvl="0">
                        <a:buNone/>
                      </a:pPr>
                      <a:endParaRPr lang="en-US" sz="1600">
                        <a:effectLst/>
                        <a:latin typeface="Century Schoolbook"/>
                      </a:endParaRPr>
                    </a:p>
                    <a:p>
                      <a:pPr rtl="0" fontAlgn="base"/>
                      <a:r>
                        <a:rPr lang="en-US" sz="1600" u="sng">
                          <a:effectLst/>
                          <a:latin typeface="Century Schoolbook"/>
                        </a:rPr>
                        <a:t>Rec. 93</a:t>
                      </a:r>
                      <a:r>
                        <a:rPr lang="en-US" sz="1600">
                          <a:effectLst/>
                          <a:latin typeface="Century Schoolbook"/>
                        </a:rPr>
                        <a:t>: Provide implicit bias training to all jury system actors ​</a:t>
                      </a:r>
                    </a:p>
                    <a:p>
                      <a:pPr lvl="0">
                        <a:buNone/>
                      </a:pPr>
                      <a:endParaRPr lang="en-US" sz="1600">
                        <a:effectLst/>
                        <a:latin typeface="Century Schoolbook"/>
                      </a:endParaRPr>
                    </a:p>
                    <a:p>
                      <a:pPr rtl="0" fontAlgn="base"/>
                      <a:r>
                        <a:rPr lang="en-US" sz="1600" u="sng">
                          <a:effectLst/>
                          <a:latin typeface="Century Schoolbook"/>
                        </a:rPr>
                        <a:t>Rec. 94</a:t>
                      </a:r>
                      <a:r>
                        <a:rPr lang="en-US" sz="1600">
                          <a:effectLst/>
                          <a:latin typeface="Century Schoolbook"/>
                        </a:rPr>
                        <a:t>: Establish a state commission on the jury system, with an eye toward comprehensive reform ​</a:t>
                      </a:r>
                    </a:p>
                  </a:txBody>
                  <a:tcPr/>
                </a:tc>
                <a:tc>
                  <a:txBody>
                    <a:bodyPr/>
                    <a:lstStyle/>
                    <a:p>
                      <a:pPr marL="285750" indent="-285750" rtl="0" fontAlgn="base">
                        <a:buFont typeface="Arial"/>
                        <a:buChar char="•"/>
                      </a:pPr>
                      <a:r>
                        <a:rPr lang="en-US" sz="1600">
                          <a:effectLst/>
                          <a:latin typeface="Century Schoolbook"/>
                        </a:rPr>
                        <a:t>Support development of methods to mitigate implicit bias on juries and to ensure that juries represent the state’s diversity, including (1) procedures to bring jury pools in line with the make-up of a community, (2) videos/trainings for juries aimed at mitigating implicit bias, and (3) more robust data collection and study of jury list formation and removals, racial equity, peremptory strikes, and accessibility of juror pool software. ​</a:t>
                      </a:r>
                    </a:p>
                    <a:p>
                      <a:pPr rtl="0" fontAlgn="base"/>
                      <a:endParaRPr lang="en-US" sz="1600">
                        <a:effectLst/>
                        <a:latin typeface="Century Schoolbook"/>
                      </a:endParaRPr>
                    </a:p>
                    <a:p>
                      <a:pPr marL="285750" lvl="0" indent="-285750">
                        <a:buFont typeface="Arial"/>
                        <a:buChar char="•"/>
                      </a:pPr>
                      <a:r>
                        <a:rPr lang="en-US" sz="1600">
                          <a:effectLst/>
                          <a:latin typeface="Century Schoolbook"/>
                        </a:rPr>
                        <a:t>Generate buy-in from key judicial stakeholders</a:t>
                      </a:r>
                      <a:endParaRPr lang="en-US" sz="1600">
                        <a:latin typeface="Century Schoolbook"/>
                      </a:endParaRPr>
                    </a:p>
                    <a:p>
                      <a:pPr rtl="0" fontAlgn="base"/>
                      <a:r>
                        <a:rPr lang="en-US" sz="1600">
                          <a:effectLst/>
                          <a:latin typeface="Century Schoolbook"/>
                        </a:rPr>
                        <a:t> ​</a:t>
                      </a:r>
                    </a:p>
                  </a:txBody>
                  <a:tcPr/>
                </a:tc>
                <a:extLst>
                  <a:ext uri="{0D108BD9-81ED-4DB2-BD59-A6C34878D82A}">
                    <a16:rowId xmlns:a16="http://schemas.microsoft.com/office/drawing/2014/main" val="2298426101"/>
                  </a:ext>
                </a:extLst>
              </a:tr>
            </a:tbl>
          </a:graphicData>
        </a:graphic>
      </p:graphicFrame>
      <p:sp>
        <p:nvSpPr>
          <p:cNvPr id="7" name="TextBox 6">
            <a:extLst>
              <a:ext uri="{FF2B5EF4-FFF2-40B4-BE49-F238E27FC236}">
                <a16:creationId xmlns:a16="http://schemas.microsoft.com/office/drawing/2014/main" id="{44C47AD0-8ADB-43D8-94C3-09D9180048F4}"/>
              </a:ext>
            </a:extLst>
          </p:cNvPr>
          <p:cNvSpPr txBox="1"/>
          <p:nvPr/>
        </p:nvSpPr>
        <p:spPr>
          <a:xfrm>
            <a:off x="153057" y="1467542"/>
            <a:ext cx="3611525"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a:latin typeface="Century Schoolbook"/>
              </a:rPr>
              <a:t>Immediate Prioritization</a:t>
            </a:r>
          </a:p>
        </p:txBody>
      </p:sp>
    </p:spTree>
    <p:extLst>
      <p:ext uri="{BB962C8B-B14F-4D97-AF65-F5344CB8AC3E}">
        <p14:creationId xmlns:p14="http://schemas.microsoft.com/office/powerpoint/2010/main" val="185811916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12192000" cy="147001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p:cNvSpPr txBox="1"/>
          <p:nvPr/>
        </p:nvSpPr>
        <p:spPr>
          <a:xfrm>
            <a:off x="327803" y="382346"/>
            <a:ext cx="7128875" cy="830997"/>
          </a:xfrm>
          <a:prstGeom prst="rect">
            <a:avLst/>
          </a:prstGeom>
          <a:noFill/>
        </p:spPr>
        <p:txBody>
          <a:bodyPr wrap="none" lIns="91440" tIns="45720" rIns="91440" bIns="45720" rtlCol="0" anchor="t">
            <a:spAutoFit/>
          </a:bodyPr>
          <a:lstStyle/>
          <a:p>
            <a:r>
              <a:rPr lang="en-US" sz="2000" i="1">
                <a:solidFill>
                  <a:schemeClr val="bg1"/>
                </a:solidFill>
                <a:latin typeface="Century Schoolbook"/>
                <a:ea typeface="Ebrima"/>
                <a:cs typeface="Ebrima"/>
              </a:rPr>
              <a:t>Primary Recommendations – Judicial Stakeholders Bucket</a:t>
            </a:r>
          </a:p>
          <a:p>
            <a:r>
              <a:rPr lang="en-US" sz="2800">
                <a:solidFill>
                  <a:schemeClr val="bg1"/>
                </a:solidFill>
                <a:latin typeface="Century Schoolbook"/>
                <a:ea typeface="Ebrima"/>
                <a:cs typeface="Ebrima"/>
              </a:rPr>
              <a:t>Committee #2</a:t>
            </a:r>
            <a:endParaRPr lang="en-US">
              <a:solidFill>
                <a:schemeClr val="bg1"/>
              </a:solidFill>
            </a:endParaRPr>
          </a:p>
        </p:txBody>
      </p:sp>
      <p:sp>
        <p:nvSpPr>
          <p:cNvPr id="5" name="TextBox 4"/>
          <p:cNvSpPr txBox="1"/>
          <p:nvPr/>
        </p:nvSpPr>
        <p:spPr>
          <a:xfrm>
            <a:off x="517811" y="2001763"/>
            <a:ext cx="10965967" cy="369332"/>
          </a:xfrm>
          <a:prstGeom prst="rect">
            <a:avLst/>
          </a:prstGeom>
          <a:noFill/>
        </p:spPr>
        <p:txBody>
          <a:bodyPr wrap="square" lIns="91440" tIns="45720" rIns="91440" bIns="45720" rtlCol="0" anchor="t">
            <a:spAutoFit/>
          </a:bodyPr>
          <a:lstStyle/>
          <a:p>
            <a:pPr marL="285750" indent="-285750">
              <a:buFont typeface="Arial"/>
              <a:buChar char="•"/>
            </a:pPr>
            <a:endParaRPr lang="en-US">
              <a:ea typeface="+mn-lt"/>
              <a:cs typeface="+mn-lt"/>
            </a:endParaRPr>
          </a:p>
        </p:txBody>
      </p:sp>
      <p:graphicFrame>
        <p:nvGraphicFramePr>
          <p:cNvPr id="6" name="Table 5">
            <a:extLst>
              <a:ext uri="{FF2B5EF4-FFF2-40B4-BE49-F238E27FC236}">
                <a16:creationId xmlns:a16="http://schemas.microsoft.com/office/drawing/2014/main" id="{456B3F8D-23A4-4B23-B622-E153D4C388C3}"/>
              </a:ext>
            </a:extLst>
          </p:cNvPr>
          <p:cNvGraphicFramePr>
            <a:graphicFrameLocks noGrp="1"/>
          </p:cNvGraphicFramePr>
          <p:nvPr>
            <p:extLst>
              <p:ext uri="{D42A27DB-BD31-4B8C-83A1-F6EECF244321}">
                <p14:modId xmlns:p14="http://schemas.microsoft.com/office/powerpoint/2010/main" val="2251633998"/>
              </p:ext>
            </p:extLst>
          </p:nvPr>
        </p:nvGraphicFramePr>
        <p:xfrm>
          <a:off x="203790" y="1958162"/>
          <a:ext cx="11831988" cy="3130082"/>
        </p:xfrm>
        <a:graphic>
          <a:graphicData uri="http://schemas.openxmlformats.org/drawingml/2006/table">
            <a:tbl>
              <a:tblPr firstRow="1" bandRow="1">
                <a:tableStyleId>{5C22544A-7EE6-4342-B048-85BDC9FD1C3A}</a:tableStyleId>
              </a:tblPr>
              <a:tblGrid>
                <a:gridCol w="2723989">
                  <a:extLst>
                    <a:ext uri="{9D8B030D-6E8A-4147-A177-3AD203B41FA5}">
                      <a16:colId xmlns:a16="http://schemas.microsoft.com/office/drawing/2014/main" val="982457451"/>
                    </a:ext>
                  </a:extLst>
                </a:gridCol>
                <a:gridCol w="9107999">
                  <a:extLst>
                    <a:ext uri="{9D8B030D-6E8A-4147-A177-3AD203B41FA5}">
                      <a16:colId xmlns:a16="http://schemas.microsoft.com/office/drawing/2014/main" val="436773300"/>
                    </a:ext>
                  </a:extLst>
                </a:gridCol>
              </a:tblGrid>
              <a:tr h="208889">
                <a:tc>
                  <a:txBody>
                    <a:bodyPr/>
                    <a:lstStyle/>
                    <a:p>
                      <a:pPr lvl="0" algn="l" rtl="0">
                        <a:buNone/>
                      </a:pPr>
                      <a:r>
                        <a:rPr lang="en-US" sz="1600">
                          <a:effectLst/>
                          <a:latin typeface="Century Schoolbook"/>
                        </a:rPr>
                        <a:t>Recommendation </a:t>
                      </a:r>
                      <a:endParaRPr lang="en-US" sz="1600" b="0" i="0">
                        <a:effectLst/>
                        <a:latin typeface="Century Schoolbook"/>
                      </a:endParaRPr>
                    </a:p>
                  </a:txBody>
                  <a:tcPr/>
                </a:tc>
                <a:tc>
                  <a:txBody>
                    <a:bodyPr/>
                    <a:lstStyle/>
                    <a:p>
                      <a:pPr lvl="0" algn="l" rtl="0">
                        <a:buNone/>
                      </a:pPr>
                      <a:r>
                        <a:rPr lang="en-US" sz="1600">
                          <a:effectLst/>
                          <a:latin typeface="Century Schoolbook"/>
                        </a:rPr>
                        <a:t>Strategy</a:t>
                      </a:r>
                      <a:endParaRPr lang="en-US" sz="1600" b="0" i="0">
                        <a:effectLst/>
                        <a:latin typeface="Century Schoolbook"/>
                      </a:endParaRPr>
                    </a:p>
                  </a:txBody>
                  <a:tcPr/>
                </a:tc>
                <a:extLst>
                  <a:ext uri="{0D108BD9-81ED-4DB2-BD59-A6C34878D82A}">
                    <a16:rowId xmlns:a16="http://schemas.microsoft.com/office/drawing/2014/main" val="3083082535"/>
                  </a:ext>
                </a:extLst>
              </a:tr>
              <a:tr h="965214">
                <a:tc>
                  <a:txBody>
                    <a:bodyPr/>
                    <a:lstStyle/>
                    <a:p>
                      <a:pPr lvl="0" rtl="0">
                        <a:buNone/>
                      </a:pPr>
                      <a:r>
                        <a:rPr lang="en-US" sz="1600">
                          <a:effectLst/>
                          <a:latin typeface="Century Schoolbook"/>
                        </a:rPr>
                        <a:t>Recs 79-83: Bail/pre-trial reform ​</a:t>
                      </a:r>
                      <a:endParaRPr lang="en-US" sz="1600">
                        <a:latin typeface="Century Schoolbook"/>
                      </a:endParaRPr>
                    </a:p>
                  </a:txBody>
                  <a:tcPr/>
                </a:tc>
                <a:tc>
                  <a:txBody>
                    <a:bodyPr/>
                    <a:lstStyle/>
                    <a:p>
                      <a:pPr marL="285750" lvl="0" indent="-285750">
                        <a:buClr>
                          <a:srgbClr val="000000"/>
                        </a:buClr>
                        <a:buFont typeface="Arial,Sans-Serif"/>
                        <a:buChar char="•"/>
                      </a:pPr>
                      <a:r>
                        <a:rPr lang="en-US" sz="1600" b="0" i="0" u="none" strike="noStrike" noProof="0">
                          <a:effectLst/>
                          <a:latin typeface="Century Schoolbook"/>
                        </a:rPr>
                        <a:t>Generate buy-in from key judicial stakeholders</a:t>
                      </a:r>
                      <a:endParaRPr lang="en-US" sz="1600">
                        <a:latin typeface="Century Schoolbook"/>
                      </a:endParaRPr>
                    </a:p>
                    <a:p>
                      <a:pPr marL="285750" lvl="0" indent="-285750">
                        <a:buClr>
                          <a:srgbClr val="000000"/>
                        </a:buClr>
                        <a:buFont typeface="Arial,Sans-Serif"/>
                        <a:buChar char="•"/>
                      </a:pPr>
                      <a:r>
                        <a:rPr lang="en-US" sz="1600">
                          <a:effectLst/>
                          <a:latin typeface="Century Schoolbook"/>
                        </a:rPr>
                        <a:t>Spread awareness to ensure that local judicial officials feel supported during local implementation  ​ ​</a:t>
                      </a:r>
                      <a:endParaRPr lang="en-US" sz="1600">
                        <a:latin typeface="Century Schoolbook"/>
                      </a:endParaRPr>
                    </a:p>
                  </a:txBody>
                  <a:tcPr/>
                </a:tc>
                <a:extLst>
                  <a:ext uri="{0D108BD9-81ED-4DB2-BD59-A6C34878D82A}">
                    <a16:rowId xmlns:a16="http://schemas.microsoft.com/office/drawing/2014/main" val="2954249717"/>
                  </a:ext>
                </a:extLst>
              </a:tr>
              <a:tr h="1829588">
                <a:tc>
                  <a:txBody>
                    <a:bodyPr/>
                    <a:lstStyle/>
                    <a:p>
                      <a:pPr lvl="0" rtl="0">
                        <a:buNone/>
                      </a:pPr>
                      <a:r>
                        <a:rPr lang="en-US" sz="1600">
                          <a:effectLst/>
                          <a:latin typeface="Century Schoolbook"/>
                        </a:rPr>
                        <a:t>Rec. 104: Develop a process to eliminate criminal justice debt ​</a:t>
                      </a:r>
                      <a:endParaRPr lang="en-US" sz="1600">
                        <a:latin typeface="Century Schoolbook"/>
                      </a:endParaRPr>
                    </a:p>
                    <a:p>
                      <a:pPr lvl="0" rtl="0">
                        <a:buNone/>
                      </a:pPr>
                      <a:r>
                        <a:rPr lang="en-US" sz="1600">
                          <a:effectLst/>
                          <a:latin typeface="Century Schoolbook"/>
                        </a:rPr>
                        <a:t> ​</a:t>
                      </a:r>
                      <a:endParaRPr lang="en-US" sz="1600">
                        <a:latin typeface="Century Schoolbook"/>
                      </a:endParaRPr>
                    </a:p>
                  </a:txBody>
                  <a:tcPr/>
                </a:tc>
                <a:tc>
                  <a:txBody>
                    <a:bodyPr/>
                    <a:lstStyle/>
                    <a:p>
                      <a:pPr marL="285750" lvl="0" indent="-285750" rtl="0">
                        <a:buFont typeface="Arial"/>
                        <a:buChar char="•"/>
                      </a:pPr>
                      <a:r>
                        <a:rPr lang="en-US" sz="1600" b="0" i="0" u="none" strike="noStrike" noProof="0">
                          <a:effectLst/>
                          <a:latin typeface="Century Schoolbook"/>
                        </a:rPr>
                        <a:t>Identify existing processes and organizing slate of recommendations</a:t>
                      </a:r>
                      <a:endParaRPr lang="en-US" sz="1600">
                        <a:latin typeface="Century Schoolbook"/>
                      </a:endParaRPr>
                    </a:p>
                    <a:p>
                      <a:pPr marL="285750" lvl="0" indent="-285750">
                        <a:buFont typeface="Arial"/>
                        <a:buChar char="•"/>
                      </a:pPr>
                      <a:r>
                        <a:rPr lang="en-US" sz="1600" b="0" i="0" u="none" strike="noStrike" noProof="0">
                          <a:effectLst/>
                          <a:latin typeface="Century Schoolbook"/>
                        </a:rPr>
                        <a:t>Connect with experts at SOG and in other jurisdictions</a:t>
                      </a:r>
                    </a:p>
                  </a:txBody>
                  <a:tcPr/>
                </a:tc>
                <a:extLst>
                  <a:ext uri="{0D108BD9-81ED-4DB2-BD59-A6C34878D82A}">
                    <a16:rowId xmlns:a16="http://schemas.microsoft.com/office/drawing/2014/main" val="2298426101"/>
                  </a:ext>
                </a:extLst>
              </a:tr>
            </a:tbl>
          </a:graphicData>
        </a:graphic>
      </p:graphicFrame>
      <p:sp>
        <p:nvSpPr>
          <p:cNvPr id="3" name="TextBox 2">
            <a:extLst>
              <a:ext uri="{FF2B5EF4-FFF2-40B4-BE49-F238E27FC236}">
                <a16:creationId xmlns:a16="http://schemas.microsoft.com/office/drawing/2014/main" id="{4BC84DB6-80D5-47FE-91F5-43CBF67EE5EA}"/>
              </a:ext>
            </a:extLst>
          </p:cNvPr>
          <p:cNvSpPr txBox="1"/>
          <p:nvPr/>
        </p:nvSpPr>
        <p:spPr>
          <a:xfrm>
            <a:off x="116959" y="1552355"/>
            <a:ext cx="6455735"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a:latin typeface="Century Schoolbook"/>
              </a:rPr>
              <a:t>Immediate Prioritization</a:t>
            </a:r>
          </a:p>
        </p:txBody>
      </p:sp>
    </p:spTree>
    <p:extLst>
      <p:ext uri="{BB962C8B-B14F-4D97-AF65-F5344CB8AC3E}">
        <p14:creationId xmlns:p14="http://schemas.microsoft.com/office/powerpoint/2010/main" val="217932351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12192000" cy="147001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p:cNvSpPr txBox="1"/>
          <p:nvPr/>
        </p:nvSpPr>
        <p:spPr>
          <a:xfrm>
            <a:off x="327803" y="382346"/>
            <a:ext cx="7128875" cy="830997"/>
          </a:xfrm>
          <a:prstGeom prst="rect">
            <a:avLst/>
          </a:prstGeom>
          <a:noFill/>
        </p:spPr>
        <p:txBody>
          <a:bodyPr wrap="none" lIns="91440" tIns="45720" rIns="91440" bIns="45720" rtlCol="0" anchor="t">
            <a:spAutoFit/>
          </a:bodyPr>
          <a:lstStyle/>
          <a:p>
            <a:r>
              <a:rPr lang="en-US" sz="2000" i="1">
                <a:solidFill>
                  <a:schemeClr val="bg1"/>
                </a:solidFill>
                <a:latin typeface="Century Schoolbook"/>
                <a:ea typeface="Ebrima"/>
                <a:cs typeface="Ebrima"/>
              </a:rPr>
              <a:t>Primary Recommendations – Judicial Stakeholders Bucket</a:t>
            </a:r>
          </a:p>
          <a:p>
            <a:r>
              <a:rPr lang="en-US" sz="2800">
                <a:solidFill>
                  <a:schemeClr val="bg1"/>
                </a:solidFill>
                <a:latin typeface="Century Schoolbook"/>
                <a:ea typeface="Ebrima"/>
                <a:cs typeface="Ebrima"/>
              </a:rPr>
              <a:t>Committee #2</a:t>
            </a:r>
            <a:endParaRPr lang="en-US">
              <a:solidFill>
                <a:schemeClr val="bg1"/>
              </a:solidFill>
            </a:endParaRPr>
          </a:p>
        </p:txBody>
      </p:sp>
      <p:sp>
        <p:nvSpPr>
          <p:cNvPr id="5" name="TextBox 4"/>
          <p:cNvSpPr txBox="1"/>
          <p:nvPr/>
        </p:nvSpPr>
        <p:spPr>
          <a:xfrm>
            <a:off x="517811" y="2001763"/>
            <a:ext cx="10965967" cy="369332"/>
          </a:xfrm>
          <a:prstGeom prst="rect">
            <a:avLst/>
          </a:prstGeom>
          <a:noFill/>
        </p:spPr>
        <p:txBody>
          <a:bodyPr wrap="square" lIns="91440" tIns="45720" rIns="91440" bIns="45720" rtlCol="0" anchor="t">
            <a:spAutoFit/>
          </a:bodyPr>
          <a:lstStyle/>
          <a:p>
            <a:pPr marL="285750" indent="-285750">
              <a:buFont typeface="Arial"/>
              <a:buChar char="•"/>
            </a:pPr>
            <a:endParaRPr lang="en-US">
              <a:ea typeface="+mn-lt"/>
              <a:cs typeface="+mn-lt"/>
            </a:endParaRPr>
          </a:p>
        </p:txBody>
      </p:sp>
      <p:graphicFrame>
        <p:nvGraphicFramePr>
          <p:cNvPr id="6" name="Table 5">
            <a:extLst>
              <a:ext uri="{FF2B5EF4-FFF2-40B4-BE49-F238E27FC236}">
                <a16:creationId xmlns:a16="http://schemas.microsoft.com/office/drawing/2014/main" id="{456B3F8D-23A4-4B23-B622-E153D4C388C3}"/>
              </a:ext>
            </a:extLst>
          </p:cNvPr>
          <p:cNvGraphicFramePr>
            <a:graphicFrameLocks noGrp="1"/>
          </p:cNvGraphicFramePr>
          <p:nvPr>
            <p:extLst>
              <p:ext uri="{D42A27DB-BD31-4B8C-83A1-F6EECF244321}">
                <p14:modId xmlns:p14="http://schemas.microsoft.com/office/powerpoint/2010/main" val="4067622960"/>
              </p:ext>
            </p:extLst>
          </p:nvPr>
        </p:nvGraphicFramePr>
        <p:xfrm>
          <a:off x="203790" y="1958162"/>
          <a:ext cx="11831988" cy="4421167"/>
        </p:xfrm>
        <a:graphic>
          <a:graphicData uri="http://schemas.openxmlformats.org/drawingml/2006/table">
            <a:tbl>
              <a:tblPr firstRow="1" bandRow="1">
                <a:tableStyleId>{5C22544A-7EE6-4342-B048-85BDC9FD1C3A}</a:tableStyleId>
              </a:tblPr>
              <a:tblGrid>
                <a:gridCol w="2723989">
                  <a:extLst>
                    <a:ext uri="{9D8B030D-6E8A-4147-A177-3AD203B41FA5}">
                      <a16:colId xmlns:a16="http://schemas.microsoft.com/office/drawing/2014/main" val="982457451"/>
                    </a:ext>
                  </a:extLst>
                </a:gridCol>
                <a:gridCol w="9107999">
                  <a:extLst>
                    <a:ext uri="{9D8B030D-6E8A-4147-A177-3AD203B41FA5}">
                      <a16:colId xmlns:a16="http://schemas.microsoft.com/office/drawing/2014/main" val="436773300"/>
                    </a:ext>
                  </a:extLst>
                </a:gridCol>
              </a:tblGrid>
              <a:tr h="227287">
                <a:tc>
                  <a:txBody>
                    <a:bodyPr/>
                    <a:lstStyle/>
                    <a:p>
                      <a:pPr lvl="0" algn="l" rtl="0">
                        <a:buNone/>
                      </a:pPr>
                      <a:r>
                        <a:rPr lang="en-US" sz="1600">
                          <a:effectLst/>
                          <a:latin typeface="Century Schoolbook"/>
                        </a:rPr>
                        <a:t>Recommendation </a:t>
                      </a:r>
                      <a:endParaRPr lang="en-US" sz="1600" b="0" i="0">
                        <a:effectLst/>
                        <a:latin typeface="Century Schoolbook"/>
                      </a:endParaRPr>
                    </a:p>
                  </a:txBody>
                  <a:tcPr/>
                </a:tc>
                <a:tc>
                  <a:txBody>
                    <a:bodyPr/>
                    <a:lstStyle/>
                    <a:p>
                      <a:pPr lvl="0" algn="l" rtl="0">
                        <a:buNone/>
                      </a:pPr>
                      <a:r>
                        <a:rPr lang="en-US" sz="1600">
                          <a:effectLst/>
                          <a:latin typeface="Century Schoolbook"/>
                        </a:rPr>
                        <a:t>Strategy </a:t>
                      </a:r>
                      <a:endParaRPr lang="en-US" sz="1600" b="0" i="0">
                        <a:effectLst/>
                        <a:latin typeface="Century Schoolbook"/>
                      </a:endParaRPr>
                    </a:p>
                  </a:txBody>
                  <a:tcPr/>
                </a:tc>
                <a:extLst>
                  <a:ext uri="{0D108BD9-81ED-4DB2-BD59-A6C34878D82A}">
                    <a16:rowId xmlns:a16="http://schemas.microsoft.com/office/drawing/2014/main" val="3083082535"/>
                  </a:ext>
                </a:extLst>
              </a:tr>
              <a:tr h="1258186">
                <a:tc>
                  <a:txBody>
                    <a:bodyPr/>
                    <a:lstStyle/>
                    <a:p>
                      <a:pPr lvl="0" algn="l">
                        <a:buNone/>
                      </a:pPr>
                      <a:r>
                        <a:rPr lang="en-US" sz="1600" b="0" i="0" u="none" strike="noStrike" noProof="0">
                          <a:effectLst/>
                          <a:latin typeface="Century Schoolbook"/>
                        </a:rPr>
                        <a:t>Rec 84: Require racial equity training for court system personnel, including judges, DAs, and public defenders  </a:t>
                      </a:r>
                    </a:p>
                  </a:txBody>
                  <a:tcPr/>
                </a:tc>
                <a:tc>
                  <a:txBody>
                    <a:bodyPr/>
                    <a:lstStyle/>
                    <a:p>
                      <a:pPr marL="285750" lvl="0" indent="-285750" algn="l">
                        <a:buFont typeface="Arial"/>
                        <a:buChar char="•"/>
                      </a:pPr>
                      <a:r>
                        <a:rPr lang="en-US" sz="1600" b="0" i="0" u="none" strike="noStrike" noProof="0">
                          <a:effectLst/>
                          <a:latin typeface="Century Schoolbook"/>
                        </a:rPr>
                        <a:t>Work with SOG to develop training and then connect with judicial conferences, Conference of DAs, IDS to generate buy-in. </a:t>
                      </a:r>
                      <a:endParaRPr lang="en-US">
                        <a:latin typeface="Century Schoolbook"/>
                      </a:endParaRPr>
                    </a:p>
                    <a:p>
                      <a:pPr marL="285750" lvl="0" indent="-285750" algn="l">
                        <a:buFont typeface="Arial"/>
                        <a:buChar char="•"/>
                      </a:pPr>
                      <a:r>
                        <a:rPr lang="en-US" sz="1600" b="0" i="0" u="none" strike="noStrike" noProof="0">
                          <a:effectLst/>
                          <a:latin typeface="Century Schoolbook"/>
                        </a:rPr>
                        <a:t>Engage AOC to consider creating standardized requirement.  </a:t>
                      </a:r>
                      <a:endParaRPr lang="en-US" sz="1600" b="0">
                        <a:latin typeface="Century Schoolbook"/>
                      </a:endParaRPr>
                    </a:p>
                    <a:p>
                      <a:pPr marL="285750" lvl="0" indent="-285750" algn="l">
                        <a:buFont typeface="Arial"/>
                        <a:buChar char="•"/>
                      </a:pPr>
                      <a:r>
                        <a:rPr lang="en-US" sz="1600" b="0" i="0" u="none" strike="noStrike" noProof="0">
                          <a:effectLst/>
                          <a:latin typeface="Century Schoolbook"/>
                        </a:rPr>
                        <a:t>In the interim, support current proposal for a CLE requirement.</a:t>
                      </a:r>
                    </a:p>
                  </a:txBody>
                  <a:tcPr/>
                </a:tc>
                <a:extLst>
                  <a:ext uri="{0D108BD9-81ED-4DB2-BD59-A6C34878D82A}">
                    <a16:rowId xmlns:a16="http://schemas.microsoft.com/office/drawing/2014/main" val="2954249717"/>
                  </a:ext>
                </a:extLst>
              </a:tr>
              <a:tr h="1614527">
                <a:tc>
                  <a:txBody>
                    <a:bodyPr/>
                    <a:lstStyle/>
                    <a:p>
                      <a:pPr lvl="0" algn="l">
                        <a:buNone/>
                      </a:pPr>
                      <a:r>
                        <a:rPr lang="en-US" sz="1600" b="0" i="0" u="none" strike="noStrike" noProof="0">
                          <a:effectLst/>
                          <a:latin typeface="Century Schoolbook"/>
                        </a:rPr>
                        <a:t>Rec 88: Enhance prosecutors’ data collection, technology, training opportunities, and staffing </a:t>
                      </a:r>
                    </a:p>
                  </a:txBody>
                  <a:tcPr/>
                </a:tc>
                <a:tc>
                  <a:txBody>
                    <a:bodyPr/>
                    <a:lstStyle/>
                    <a:p>
                      <a:pPr marL="285750" lvl="0" indent="-285750" algn="l">
                        <a:buFont typeface="Arial"/>
                        <a:buChar char="•"/>
                      </a:pPr>
                      <a:r>
                        <a:rPr lang="en-US" sz="1600" b="0" i="0" u="none" strike="noStrike" noProof="0">
                          <a:effectLst/>
                          <a:latin typeface="Century Schoolbook"/>
                        </a:rPr>
                        <a:t>Identify data needs and best practices through Data Committee and then work with the Conference of DAs on implementation</a:t>
                      </a:r>
                      <a:endParaRPr lang="en-US">
                        <a:latin typeface="Century Schoolbook"/>
                      </a:endParaRPr>
                    </a:p>
                    <a:p>
                      <a:pPr marL="285750" lvl="0" indent="-285750" algn="l">
                        <a:buFont typeface="Arial"/>
                        <a:buChar char="•"/>
                      </a:pPr>
                      <a:r>
                        <a:rPr lang="en-US" sz="1600" b="0" i="0" u="none" strike="noStrike" noProof="0">
                          <a:effectLst/>
                          <a:latin typeface="Century Schoolbook"/>
                        </a:rPr>
                        <a:t>Develop framework for data collection on charging decisions, including status offenses and felony plea offers</a:t>
                      </a:r>
                    </a:p>
                    <a:p>
                      <a:pPr marL="285750" lvl="0" indent="-285750" algn="l">
                        <a:buFont typeface="Arial"/>
                        <a:buChar char="•"/>
                      </a:pPr>
                      <a:r>
                        <a:rPr lang="en-US" sz="1600" b="0" i="0" u="none" strike="noStrike" noProof="0">
                          <a:effectLst/>
                          <a:latin typeface="Century Schoolbook"/>
                        </a:rPr>
                        <a:t>Engage AOC as appropriate to strategize on data-housing</a:t>
                      </a:r>
                    </a:p>
                  </a:txBody>
                  <a:tcPr/>
                </a:tc>
                <a:extLst>
                  <a:ext uri="{0D108BD9-81ED-4DB2-BD59-A6C34878D82A}">
                    <a16:rowId xmlns:a16="http://schemas.microsoft.com/office/drawing/2014/main" val="2298426101"/>
                  </a:ext>
                </a:extLst>
              </a:tr>
              <a:tr h="1160720">
                <a:tc>
                  <a:txBody>
                    <a:bodyPr/>
                    <a:lstStyle/>
                    <a:p>
                      <a:pPr lvl="0" algn="l">
                        <a:buNone/>
                      </a:pPr>
                      <a:r>
                        <a:rPr lang="en-US" sz="1600" b="0" i="0" u="none" strike="noStrike" noProof="0">
                          <a:latin typeface="Century Schoolbook"/>
                        </a:rPr>
                        <a:t>101: Assess a defendant’s ability to pay prior to levying any fines and fees </a:t>
                      </a:r>
                    </a:p>
                  </a:txBody>
                  <a:tcPr/>
                </a:tc>
                <a:tc>
                  <a:txBody>
                    <a:bodyPr/>
                    <a:lstStyle/>
                    <a:p>
                      <a:pPr marL="285750" lvl="0" indent="-285750" algn="l">
                        <a:buFont typeface="Arial"/>
                        <a:buChar char="•"/>
                      </a:pPr>
                      <a:r>
                        <a:rPr lang="en-US" sz="1600" b="0" i="0" u="none" strike="noStrike" noProof="0">
                          <a:latin typeface="Century Schoolbook"/>
                        </a:rPr>
                        <a:t>Review existing forms and research utilization in districts across the state</a:t>
                      </a:r>
                    </a:p>
                    <a:p>
                      <a:pPr marL="285750" lvl="0" indent="-285750" algn="l">
                        <a:buFont typeface="Arial"/>
                        <a:buChar char="•"/>
                      </a:pPr>
                      <a:r>
                        <a:rPr lang="en-US" sz="1600" b="0" i="0" u="none" strike="noStrike" noProof="0">
                          <a:latin typeface="Century Schoolbook"/>
                        </a:rPr>
                        <a:t>Work with stakeholders to modify existing forms when necessary</a:t>
                      </a:r>
                    </a:p>
                    <a:p>
                      <a:pPr marL="285750" lvl="0" indent="-285750" algn="l">
                        <a:buFont typeface="Arial"/>
                        <a:buChar char="•"/>
                      </a:pPr>
                      <a:r>
                        <a:rPr lang="en-US" sz="1600" b="0" i="0" u="none" strike="noStrike" noProof="0">
                          <a:latin typeface="Century Schoolbook"/>
                        </a:rPr>
                        <a:t>Research model deployed in Mecklenburg and elsewhere for assessing ability to pay</a:t>
                      </a:r>
                    </a:p>
                  </a:txBody>
                  <a:tcPr/>
                </a:tc>
                <a:extLst>
                  <a:ext uri="{0D108BD9-81ED-4DB2-BD59-A6C34878D82A}">
                    <a16:rowId xmlns:a16="http://schemas.microsoft.com/office/drawing/2014/main" val="2632957934"/>
                  </a:ext>
                </a:extLst>
              </a:tr>
            </a:tbl>
          </a:graphicData>
        </a:graphic>
      </p:graphicFrame>
      <p:sp>
        <p:nvSpPr>
          <p:cNvPr id="3" name="TextBox 2">
            <a:extLst>
              <a:ext uri="{FF2B5EF4-FFF2-40B4-BE49-F238E27FC236}">
                <a16:creationId xmlns:a16="http://schemas.microsoft.com/office/drawing/2014/main" id="{4BC84DB6-80D5-47FE-91F5-43CBF67EE5EA}"/>
              </a:ext>
            </a:extLst>
          </p:cNvPr>
          <p:cNvSpPr txBox="1"/>
          <p:nvPr/>
        </p:nvSpPr>
        <p:spPr>
          <a:xfrm>
            <a:off x="136430" y="1575655"/>
            <a:ext cx="6455735"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a:latin typeface="Century Schoolbook"/>
              </a:rPr>
              <a:t>Ongoing Efforts</a:t>
            </a:r>
          </a:p>
        </p:txBody>
      </p:sp>
    </p:spTree>
    <p:extLst>
      <p:ext uri="{BB962C8B-B14F-4D97-AF65-F5344CB8AC3E}">
        <p14:creationId xmlns:p14="http://schemas.microsoft.com/office/powerpoint/2010/main" val="365108161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SharedWithUsers xmlns="72d9e6a0-03e6-4af2-a395-08b502bbabb0">
      <UserInfo>
        <DisplayName>McGhee, Jasmine</DisplayName>
        <AccountId>15</AccountId>
        <AccountType/>
      </UserInfo>
      <UserInfo>
        <DisplayName>Cooley Dismukes, Leslie</DisplayName>
        <AccountId>35</AccountId>
        <AccountType/>
      </UserInfo>
      <UserInfo>
        <DisplayName>Botella, Natalia</DisplayName>
        <AccountId>21</AccountId>
        <AccountType/>
      </UserInfo>
      <UserInfo>
        <DisplayName>Barkley, Allyson</DisplayName>
        <AccountId>88</AccountId>
        <AccountType/>
      </UserInfo>
    </SharedWithUser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B41EB881E571CF458F28C6B2DA7B6625" ma:contentTypeVersion="5" ma:contentTypeDescription="Create a new document." ma:contentTypeScope="" ma:versionID="64cc4208bc7d098ab005f7116707afb8">
  <xsd:schema xmlns:xsd="http://www.w3.org/2001/XMLSchema" xmlns:xs="http://www.w3.org/2001/XMLSchema" xmlns:p="http://schemas.microsoft.com/office/2006/metadata/properties" xmlns:ns2="fd438902-7dd1-41b9-8294-ac95e387aa2a" xmlns:ns3="72d9e6a0-03e6-4af2-a395-08b502bbabb0" targetNamespace="http://schemas.microsoft.com/office/2006/metadata/properties" ma:root="true" ma:fieldsID="0e5a251f7cf9fd2f4e0749a728bcc1cd" ns2:_="" ns3:_="">
    <xsd:import namespace="fd438902-7dd1-41b9-8294-ac95e387aa2a"/>
    <xsd:import namespace="72d9e6a0-03e6-4af2-a395-08b502bbabb0"/>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d438902-7dd1-41b9-8294-ac95e387aa2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2" nillable="true" ma:displayName="MediaServiceDateTake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2d9e6a0-03e6-4af2-a395-08b502bbabb0"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A8012397-9E68-4F62-8A50-1C4869395000}">
  <ds:schemaRefs>
    <ds:schemaRef ds:uri="72d9e6a0-03e6-4af2-a395-08b502bbabb0"/>
    <ds:schemaRef ds:uri="fd438902-7dd1-41b9-8294-ac95e387aa2a"/>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2.xml><?xml version="1.0" encoding="utf-8"?>
<ds:datastoreItem xmlns:ds="http://schemas.openxmlformats.org/officeDocument/2006/customXml" ds:itemID="{42DDDCF1-B7BB-48D9-80DF-2025F4FFEA19}">
  <ds:schemaRefs>
    <ds:schemaRef ds:uri="72d9e6a0-03e6-4af2-a395-08b502bbabb0"/>
    <ds:schemaRef ds:uri="fd438902-7dd1-41b9-8294-ac95e387aa2a"/>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53ECAE51-8ECF-4094-9D6D-26575B111C6C}">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0</TotalTime>
  <Words>2501</Words>
  <Application>Microsoft Office PowerPoint</Application>
  <PresentationFormat>Widescreen</PresentationFormat>
  <Paragraphs>241</Paragraphs>
  <Slides>21</Slides>
  <Notes>21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21</vt:i4>
      </vt:variant>
    </vt:vector>
  </HeadingPairs>
  <TitlesOfParts>
    <vt:vector size="28" baseType="lpstr">
      <vt:lpstr>Arial</vt:lpstr>
      <vt:lpstr>Arial,Sans-Serif</vt:lpstr>
      <vt:lpstr>Calibri</vt:lpstr>
      <vt:lpstr>Calibri Light</vt:lpstr>
      <vt:lpstr>Century Schoolbook</vt:lpstr>
      <vt:lpstr>Ebrima</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NC Department of Justice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Spolar, Ellen</dc:creator>
  <cp:lastModifiedBy>Spolar, Ellen</cp:lastModifiedBy>
  <cp:revision>5</cp:revision>
  <dcterms:created xsi:type="dcterms:W3CDTF">2020-06-24T18:05:19Z</dcterms:created>
  <dcterms:modified xsi:type="dcterms:W3CDTF">2021-03-05T17:25:29Z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0x010100B41EB881E571CF458F28C6B2DA7B6625</vt:lpwstr>
  </property>
</Properties>
</file>