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1017" r:id="rId2"/>
    <p:sldId id="1014" r:id="rId3"/>
    <p:sldId id="1010" r:id="rId4"/>
    <p:sldId id="1015" r:id="rId5"/>
    <p:sldId id="1013" r:id="rId6"/>
    <p:sldId id="1016" r:id="rId7"/>
    <p:sldId id="256" r:id="rId8"/>
    <p:sldId id="257" r:id="rId9"/>
    <p:sldId id="262" r:id="rId10"/>
    <p:sldId id="101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A5BB0D-8A2A-480C-B7EF-02068994A806}" v="1" dt="2021-07-18T21:34:08.0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6" d="100"/>
          <a:sy n="86" d="100"/>
        </p:scale>
        <p:origin x="514"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8866B3-C405-4989-9526-B013645DF13F}" type="datetimeFigureOut">
              <a:rPr lang="en-US" smtClean="0"/>
              <a:t>7/21/2021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E5F578-2F74-4617-B158-ADE0415CAD4C}" type="slidenum">
              <a:rPr lang="en-US" smtClean="0"/>
              <a:t>‹#›</a:t>
            </a:fld>
            <a:endParaRPr lang="en-US"/>
          </a:p>
        </p:txBody>
      </p:sp>
    </p:spTree>
    <p:extLst>
      <p:ext uri="{BB962C8B-B14F-4D97-AF65-F5344CB8AC3E}">
        <p14:creationId xmlns:p14="http://schemas.microsoft.com/office/powerpoint/2010/main" val="16988117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GDAC supports the integration and transformation of data into information for decision making.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Vision</a:t>
            </a:r>
          </a:p>
          <a:p>
            <a:pPr marL="0" marR="0">
              <a:lnSpc>
                <a:spcPct val="107000"/>
              </a:lnSpc>
              <a:spcBef>
                <a:spcPts val="0"/>
              </a:spcBef>
              <a:spcAft>
                <a:spcPts val="800"/>
              </a:spcAft>
            </a:pPr>
            <a:r>
              <a:rPr lang="en-US" sz="1800" i="1" dirty="0">
                <a:effectLst/>
                <a:latin typeface="Calibri" panose="020F0502020204030204" pitchFamily="34" charset="0"/>
                <a:ea typeface="Calibri" panose="020F0502020204030204" pitchFamily="34" charset="0"/>
                <a:cs typeface="Times New Roman" panose="02020603050405020304" pitchFamily="18" charset="0"/>
              </a:rPr>
              <a:t>Trusted partner and leader for enabling the sharing of data assets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Mission</a:t>
            </a:r>
          </a:p>
          <a:p>
            <a:pPr marL="0" marR="0">
              <a:lnSpc>
                <a:spcPct val="107000"/>
              </a:lnSpc>
              <a:spcBef>
                <a:spcPts val="0"/>
              </a:spcBef>
              <a:spcAft>
                <a:spcPts val="800"/>
              </a:spcAft>
            </a:pPr>
            <a:r>
              <a:rPr lang="en-US" sz="1800" i="1" dirty="0">
                <a:effectLst/>
                <a:latin typeface="Calibri" panose="020F0502020204030204" pitchFamily="34" charset="0"/>
                <a:ea typeface="Calibri" panose="020F0502020204030204" pitchFamily="34" charset="0"/>
                <a:cs typeface="Times New Roman" panose="02020603050405020304" pitchFamily="18" charset="0"/>
              </a:rPr>
              <a:t>Transform data into information to facilitate decision support, increase operational efficiencies, and improve outcomes for the citizens of North Carolina by integrating and sharing data assets.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As a data driven agency, we align with master data management principles while accounting for Government program and practices.  For example:  Citizen Centric services does not require having a “golden record” for an individual – rather it focuses on ensuring records across the disparate government systems can be linked, where appropriate.</a:t>
            </a:r>
          </a:p>
          <a:p>
            <a:pPr marL="0" marR="0">
              <a:lnSpc>
                <a:spcPct val="107000"/>
              </a:lnSpc>
              <a:spcBef>
                <a:spcPts val="0"/>
              </a:spcBef>
              <a:spcAft>
                <a:spcPts val="800"/>
              </a:spcAft>
            </a:pPr>
            <a:endParaRPr lang="en-US" dirty="0"/>
          </a:p>
        </p:txBody>
      </p:sp>
      <p:sp>
        <p:nvSpPr>
          <p:cNvPr id="4" name="Slide Number Placeholder 3"/>
          <p:cNvSpPr>
            <a:spLocks noGrp="1"/>
          </p:cNvSpPr>
          <p:nvPr>
            <p:ph type="sldNum" sz="quarter" idx="5"/>
          </p:nvPr>
        </p:nvSpPr>
        <p:spPr/>
        <p:txBody>
          <a:bodyPr/>
          <a:lstStyle/>
          <a:p>
            <a:fld id="{A38FB0D3-BCE3-4A86-8395-4E6BB5C7F2CD}" type="slidenum">
              <a:rPr lang="en-US" smtClean="0"/>
              <a:t>2</a:t>
            </a:fld>
            <a:endParaRPr lang="en-US"/>
          </a:p>
        </p:txBody>
      </p:sp>
    </p:spTree>
    <p:extLst>
      <p:ext uri="{BB962C8B-B14F-4D97-AF65-F5344CB8AC3E}">
        <p14:creationId xmlns:p14="http://schemas.microsoft.com/office/powerpoint/2010/main" val="14942564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GDAC has been fortunate that both the Legislature and the Governor recognize the importance of the use of data to improve decision making and measuring the effectiveness of programs/polices.  Following this presentation, I will share with you links to General Statues which support and enable our ability to integrate and share data.</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GDAC portfolio is aligned within the following domains </a:t>
            </a:r>
          </a:p>
          <a:p>
            <a:pPr marL="342900" marR="0" lvl="0" indent="-342900">
              <a:lnSpc>
                <a:spcPct val="107000"/>
              </a:lnSpc>
              <a:spcBef>
                <a:spcPts val="0"/>
              </a:spcBef>
              <a:spcAft>
                <a:spcPts val="800"/>
              </a:spcAft>
              <a:buFont typeface="Calibri" panose="020F050202020403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health, criminal justice, financial transparency, fraud/compliance, and longitudinal performance.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As a result of this alignment, the GDAC team has become well versed in the domain business and data structures.   This knowledge base has become invaluable in the development and integration of the State’s administrative data.  </a:t>
            </a:r>
          </a:p>
          <a:p>
            <a:pPr marL="228600" indent="-228600">
              <a:buAutoNum type="arabicParenBoth"/>
            </a:pPr>
            <a:endParaRPr lang="en-US" dirty="0"/>
          </a:p>
        </p:txBody>
      </p:sp>
      <p:sp>
        <p:nvSpPr>
          <p:cNvPr id="4" name="Slide Number Placeholder 3"/>
          <p:cNvSpPr>
            <a:spLocks noGrp="1"/>
          </p:cNvSpPr>
          <p:nvPr>
            <p:ph type="sldNum" sz="quarter" idx="5"/>
          </p:nvPr>
        </p:nvSpPr>
        <p:spPr/>
        <p:txBody>
          <a:bodyPr/>
          <a:lstStyle/>
          <a:p>
            <a:fld id="{A38FB0D3-BCE3-4A86-8395-4E6BB5C7F2CD}" type="slidenum">
              <a:rPr lang="en-US" smtClean="0"/>
              <a:t>3</a:t>
            </a:fld>
            <a:endParaRPr lang="en-US"/>
          </a:p>
        </p:txBody>
      </p:sp>
    </p:spTree>
    <p:extLst>
      <p:ext uri="{BB962C8B-B14F-4D97-AF65-F5344CB8AC3E}">
        <p14:creationId xmlns:p14="http://schemas.microsoft.com/office/powerpoint/2010/main" val="3472989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GDAC has been fortunate that both the Legislature and the Governor recognize the importance of the use of data to improve decision making and measuring the effectiveness of programs/polices.  Following this presentation, I will share with you links to General Statues which support and enable our ability to integrate and share data.</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GDAC portfolio is aligned within the following domains </a:t>
            </a:r>
          </a:p>
          <a:p>
            <a:pPr marL="342900" marR="0" lvl="0" indent="-342900">
              <a:lnSpc>
                <a:spcPct val="107000"/>
              </a:lnSpc>
              <a:spcBef>
                <a:spcPts val="0"/>
              </a:spcBef>
              <a:spcAft>
                <a:spcPts val="800"/>
              </a:spcAft>
              <a:buFont typeface="Calibri" panose="020F050202020403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health, criminal justice, financial transparency, fraud/compliance, and longitudinal performance.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As a result of this alignment, the GDAC team has become well versed in the domain business and data structures.   This knowledge base has become invaluable in the development and integration of the State’s administrative data.  </a:t>
            </a:r>
          </a:p>
          <a:p>
            <a:pPr marL="228600" indent="-228600">
              <a:buAutoNum type="arabicParenBoth"/>
            </a:pPr>
            <a:endParaRPr lang="en-US" dirty="0"/>
          </a:p>
        </p:txBody>
      </p:sp>
      <p:sp>
        <p:nvSpPr>
          <p:cNvPr id="4" name="Slide Number Placeholder 3"/>
          <p:cNvSpPr>
            <a:spLocks noGrp="1"/>
          </p:cNvSpPr>
          <p:nvPr>
            <p:ph type="sldNum" sz="quarter" idx="5"/>
          </p:nvPr>
        </p:nvSpPr>
        <p:spPr/>
        <p:txBody>
          <a:bodyPr/>
          <a:lstStyle/>
          <a:p>
            <a:fld id="{A38FB0D3-BCE3-4A86-8395-4E6BB5C7F2CD}" type="slidenum">
              <a:rPr lang="en-US" smtClean="0"/>
              <a:t>4</a:t>
            </a:fld>
            <a:endParaRPr lang="en-US"/>
          </a:p>
        </p:txBody>
      </p:sp>
    </p:spTree>
    <p:extLst>
      <p:ext uri="{BB962C8B-B14F-4D97-AF65-F5344CB8AC3E}">
        <p14:creationId xmlns:p14="http://schemas.microsoft.com/office/powerpoint/2010/main" val="23374487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GDAC has been fortunate that both the Legislature and the Governor recognize the importance of the use of data to improve decision making and measuring the effectiveness of programs/polices.  Following this presentation, I will share with you links to General Statues which support and enable our ability to integrate and share data.</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GDAC portfolio is aligned within the following domains </a:t>
            </a:r>
          </a:p>
          <a:p>
            <a:pPr marL="342900" marR="0" lvl="0" indent="-342900">
              <a:lnSpc>
                <a:spcPct val="107000"/>
              </a:lnSpc>
              <a:spcBef>
                <a:spcPts val="0"/>
              </a:spcBef>
              <a:spcAft>
                <a:spcPts val="800"/>
              </a:spcAft>
              <a:buFont typeface="Calibri" panose="020F050202020403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health, criminal justice, financial transparency, fraud/compliance, and longitudinal performance.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As a result of this alignment, the GDAC team has become well versed in the domain business and data structures.   This knowledge base has become invaluable in the development and integration of the State’s administrative data.  </a:t>
            </a:r>
          </a:p>
          <a:p>
            <a:pPr marL="228600" indent="-228600">
              <a:buAutoNum type="arabicParenBoth"/>
            </a:pPr>
            <a:endParaRPr lang="en-US" dirty="0"/>
          </a:p>
        </p:txBody>
      </p:sp>
      <p:sp>
        <p:nvSpPr>
          <p:cNvPr id="4" name="Slide Number Placeholder 3"/>
          <p:cNvSpPr>
            <a:spLocks noGrp="1"/>
          </p:cNvSpPr>
          <p:nvPr>
            <p:ph type="sldNum" sz="quarter" idx="5"/>
          </p:nvPr>
        </p:nvSpPr>
        <p:spPr/>
        <p:txBody>
          <a:bodyPr/>
          <a:lstStyle/>
          <a:p>
            <a:fld id="{A38FB0D3-BCE3-4A86-8395-4E6BB5C7F2CD}" type="slidenum">
              <a:rPr lang="en-US" smtClean="0"/>
              <a:t>5</a:t>
            </a:fld>
            <a:endParaRPr lang="en-US"/>
          </a:p>
        </p:txBody>
      </p:sp>
    </p:spTree>
    <p:extLst>
      <p:ext uri="{BB962C8B-B14F-4D97-AF65-F5344CB8AC3E}">
        <p14:creationId xmlns:p14="http://schemas.microsoft.com/office/powerpoint/2010/main" val="23078503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GDAC has been fortunate that both the Legislature and the Governor recognize the importance of the use of data to improve decision making and measuring the effectiveness of programs/polices.  Following this presentation, I will share with you links to General Statues which support and enable our ability to integrate and share data.</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GDAC portfolio is aligned within the following domains </a:t>
            </a:r>
          </a:p>
          <a:p>
            <a:pPr marL="342900" marR="0" lvl="0" indent="-342900">
              <a:lnSpc>
                <a:spcPct val="107000"/>
              </a:lnSpc>
              <a:spcBef>
                <a:spcPts val="0"/>
              </a:spcBef>
              <a:spcAft>
                <a:spcPts val="800"/>
              </a:spcAft>
              <a:buFont typeface="Calibri" panose="020F050202020403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health, criminal justice, financial transparency, fraud/compliance, and longitudinal performance.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As a result of this alignment, the GDAC team has become well versed in the domain business and data structures.   This knowledge base has become invaluable in the development and integration of the State’s administrative data.  </a:t>
            </a:r>
          </a:p>
          <a:p>
            <a:pPr marL="228600" indent="-228600">
              <a:buAutoNum type="arabicParenBoth"/>
            </a:pPr>
            <a:endParaRPr lang="en-US" dirty="0"/>
          </a:p>
        </p:txBody>
      </p:sp>
      <p:sp>
        <p:nvSpPr>
          <p:cNvPr id="4" name="Slide Number Placeholder 3"/>
          <p:cNvSpPr>
            <a:spLocks noGrp="1"/>
          </p:cNvSpPr>
          <p:nvPr>
            <p:ph type="sldNum" sz="quarter" idx="5"/>
          </p:nvPr>
        </p:nvSpPr>
        <p:spPr/>
        <p:txBody>
          <a:bodyPr/>
          <a:lstStyle/>
          <a:p>
            <a:fld id="{A38FB0D3-BCE3-4A86-8395-4E6BB5C7F2CD}" type="slidenum">
              <a:rPr lang="en-US" smtClean="0"/>
              <a:t>6</a:t>
            </a:fld>
            <a:endParaRPr lang="en-US"/>
          </a:p>
        </p:txBody>
      </p:sp>
    </p:spTree>
    <p:extLst>
      <p:ext uri="{BB962C8B-B14F-4D97-AF65-F5344CB8AC3E}">
        <p14:creationId xmlns:p14="http://schemas.microsoft.com/office/powerpoint/2010/main" val="1811333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0CC43-278E-418D-8391-3207718599D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ECAE469-B9DD-4023-81A3-0BE3FFBE19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B33CA00-AF79-462B-8878-157828D6B818}"/>
              </a:ext>
            </a:extLst>
          </p:cNvPr>
          <p:cNvSpPr>
            <a:spLocks noGrp="1"/>
          </p:cNvSpPr>
          <p:nvPr>
            <p:ph type="dt" sz="half" idx="10"/>
          </p:nvPr>
        </p:nvSpPr>
        <p:spPr/>
        <p:txBody>
          <a:bodyPr/>
          <a:lstStyle/>
          <a:p>
            <a:fld id="{F9E47B25-3CCD-4B7E-94D5-DD769300DBB8}" type="datetimeFigureOut">
              <a:rPr lang="en-US" smtClean="0"/>
              <a:t>7/21/2021</a:t>
            </a:fld>
            <a:endParaRPr lang="en-US"/>
          </a:p>
        </p:txBody>
      </p:sp>
      <p:sp>
        <p:nvSpPr>
          <p:cNvPr id="5" name="Footer Placeholder 4">
            <a:extLst>
              <a:ext uri="{FF2B5EF4-FFF2-40B4-BE49-F238E27FC236}">
                <a16:creationId xmlns:a16="http://schemas.microsoft.com/office/drawing/2014/main" id="{88697668-AD67-4FD4-8037-7CA8BB00DD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E547E7-1C86-4860-B733-4498BDDFD0DA}"/>
              </a:ext>
            </a:extLst>
          </p:cNvPr>
          <p:cNvSpPr>
            <a:spLocks noGrp="1"/>
          </p:cNvSpPr>
          <p:nvPr>
            <p:ph type="sldNum" sz="quarter" idx="12"/>
          </p:nvPr>
        </p:nvSpPr>
        <p:spPr/>
        <p:txBody>
          <a:bodyPr/>
          <a:lstStyle/>
          <a:p>
            <a:fld id="{DE0BC76D-7808-499E-941B-AE168D0BB662}" type="slidenum">
              <a:rPr lang="en-US" smtClean="0"/>
              <a:t>‹#›</a:t>
            </a:fld>
            <a:endParaRPr lang="en-US"/>
          </a:p>
        </p:txBody>
      </p:sp>
    </p:spTree>
    <p:extLst>
      <p:ext uri="{BB962C8B-B14F-4D97-AF65-F5344CB8AC3E}">
        <p14:creationId xmlns:p14="http://schemas.microsoft.com/office/powerpoint/2010/main" val="29225359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50AAB-BA0F-45C9-9CBD-D8B88597156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DD98FAE-9FDE-4495-B257-C7EDA259426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CD5F63-16F1-4379-B671-E1AB9254BFB7}"/>
              </a:ext>
            </a:extLst>
          </p:cNvPr>
          <p:cNvSpPr>
            <a:spLocks noGrp="1"/>
          </p:cNvSpPr>
          <p:nvPr>
            <p:ph type="dt" sz="half" idx="10"/>
          </p:nvPr>
        </p:nvSpPr>
        <p:spPr/>
        <p:txBody>
          <a:bodyPr/>
          <a:lstStyle/>
          <a:p>
            <a:fld id="{F9E47B25-3CCD-4B7E-94D5-DD769300DBB8}" type="datetimeFigureOut">
              <a:rPr lang="en-US" smtClean="0"/>
              <a:t>7/21/2021</a:t>
            </a:fld>
            <a:endParaRPr lang="en-US"/>
          </a:p>
        </p:txBody>
      </p:sp>
      <p:sp>
        <p:nvSpPr>
          <p:cNvPr id="5" name="Footer Placeholder 4">
            <a:extLst>
              <a:ext uri="{FF2B5EF4-FFF2-40B4-BE49-F238E27FC236}">
                <a16:creationId xmlns:a16="http://schemas.microsoft.com/office/drawing/2014/main" id="{227CBCBF-FEB7-4B8F-AFF4-D1BE2A7665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3895C3-590F-46EA-9D62-84ECC3F71029}"/>
              </a:ext>
            </a:extLst>
          </p:cNvPr>
          <p:cNvSpPr>
            <a:spLocks noGrp="1"/>
          </p:cNvSpPr>
          <p:nvPr>
            <p:ph type="sldNum" sz="quarter" idx="12"/>
          </p:nvPr>
        </p:nvSpPr>
        <p:spPr/>
        <p:txBody>
          <a:bodyPr/>
          <a:lstStyle/>
          <a:p>
            <a:fld id="{DE0BC76D-7808-499E-941B-AE168D0BB662}" type="slidenum">
              <a:rPr lang="en-US" smtClean="0"/>
              <a:t>‹#›</a:t>
            </a:fld>
            <a:endParaRPr lang="en-US"/>
          </a:p>
        </p:txBody>
      </p:sp>
    </p:spTree>
    <p:extLst>
      <p:ext uri="{BB962C8B-B14F-4D97-AF65-F5344CB8AC3E}">
        <p14:creationId xmlns:p14="http://schemas.microsoft.com/office/powerpoint/2010/main" val="3478470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D765966-AF72-41BF-901F-B44CEEAC6CF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CCF6A42-D087-4606-8A72-7B88E1D3BCF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F6CD43-F33C-48A6-8845-7394B61DB70A}"/>
              </a:ext>
            </a:extLst>
          </p:cNvPr>
          <p:cNvSpPr>
            <a:spLocks noGrp="1"/>
          </p:cNvSpPr>
          <p:nvPr>
            <p:ph type="dt" sz="half" idx="10"/>
          </p:nvPr>
        </p:nvSpPr>
        <p:spPr/>
        <p:txBody>
          <a:bodyPr/>
          <a:lstStyle/>
          <a:p>
            <a:fld id="{F9E47B25-3CCD-4B7E-94D5-DD769300DBB8}" type="datetimeFigureOut">
              <a:rPr lang="en-US" smtClean="0"/>
              <a:t>7/21/2021</a:t>
            </a:fld>
            <a:endParaRPr lang="en-US"/>
          </a:p>
        </p:txBody>
      </p:sp>
      <p:sp>
        <p:nvSpPr>
          <p:cNvPr id="5" name="Footer Placeholder 4">
            <a:extLst>
              <a:ext uri="{FF2B5EF4-FFF2-40B4-BE49-F238E27FC236}">
                <a16:creationId xmlns:a16="http://schemas.microsoft.com/office/drawing/2014/main" id="{8EAE4989-416F-4C8E-9A8F-8816FA36FC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0D022A-E6FB-4D07-A782-3447BE0BC72A}"/>
              </a:ext>
            </a:extLst>
          </p:cNvPr>
          <p:cNvSpPr>
            <a:spLocks noGrp="1"/>
          </p:cNvSpPr>
          <p:nvPr>
            <p:ph type="sldNum" sz="quarter" idx="12"/>
          </p:nvPr>
        </p:nvSpPr>
        <p:spPr/>
        <p:txBody>
          <a:bodyPr/>
          <a:lstStyle/>
          <a:p>
            <a:fld id="{DE0BC76D-7808-499E-941B-AE168D0BB662}" type="slidenum">
              <a:rPr lang="en-US" smtClean="0"/>
              <a:t>‹#›</a:t>
            </a:fld>
            <a:endParaRPr lang="en-US"/>
          </a:p>
        </p:txBody>
      </p:sp>
    </p:spTree>
    <p:extLst>
      <p:ext uri="{BB962C8B-B14F-4D97-AF65-F5344CB8AC3E}">
        <p14:creationId xmlns:p14="http://schemas.microsoft.com/office/powerpoint/2010/main" val="3279895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DC2EAF0-07A1-EF42-8743-A2258693FA4A}"/>
              </a:ext>
            </a:extLst>
          </p:cNvPr>
          <p:cNvPicPr>
            <a:picLocks noChangeAspect="1"/>
          </p:cNvPicPr>
          <p:nvPr userDrawn="1"/>
        </p:nvPicPr>
        <p:blipFill>
          <a:blip r:embed="rId2"/>
          <a:stretch>
            <a:fillRect/>
          </a:stretch>
        </p:blipFill>
        <p:spPr>
          <a:xfrm>
            <a:off x="10653486" y="5246916"/>
            <a:ext cx="1538514" cy="1538514"/>
          </a:xfrm>
          <a:prstGeom prst="rect">
            <a:avLst/>
          </a:prstGeom>
        </p:spPr>
      </p:pic>
    </p:spTree>
    <p:extLst>
      <p:ext uri="{BB962C8B-B14F-4D97-AF65-F5344CB8AC3E}">
        <p14:creationId xmlns:p14="http://schemas.microsoft.com/office/powerpoint/2010/main" val="450644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B3012-4923-4693-92C6-86A82DF1BDE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72A15F7-9A00-43E8-B28A-B781877915A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2EF93A-25BB-4165-B5B2-95E36FC1CD7C}"/>
              </a:ext>
            </a:extLst>
          </p:cNvPr>
          <p:cNvSpPr>
            <a:spLocks noGrp="1"/>
          </p:cNvSpPr>
          <p:nvPr>
            <p:ph type="dt" sz="half" idx="10"/>
          </p:nvPr>
        </p:nvSpPr>
        <p:spPr/>
        <p:txBody>
          <a:bodyPr/>
          <a:lstStyle/>
          <a:p>
            <a:fld id="{F9E47B25-3CCD-4B7E-94D5-DD769300DBB8}" type="datetimeFigureOut">
              <a:rPr lang="en-US" smtClean="0"/>
              <a:t>7/21/2021</a:t>
            </a:fld>
            <a:endParaRPr lang="en-US"/>
          </a:p>
        </p:txBody>
      </p:sp>
      <p:sp>
        <p:nvSpPr>
          <p:cNvPr id="5" name="Footer Placeholder 4">
            <a:extLst>
              <a:ext uri="{FF2B5EF4-FFF2-40B4-BE49-F238E27FC236}">
                <a16:creationId xmlns:a16="http://schemas.microsoft.com/office/drawing/2014/main" id="{D1EB85CB-60E5-41AA-88F7-1201AF7476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20AC62-878D-49DE-9612-5AD2D4268503}"/>
              </a:ext>
            </a:extLst>
          </p:cNvPr>
          <p:cNvSpPr>
            <a:spLocks noGrp="1"/>
          </p:cNvSpPr>
          <p:nvPr>
            <p:ph type="sldNum" sz="quarter" idx="12"/>
          </p:nvPr>
        </p:nvSpPr>
        <p:spPr/>
        <p:txBody>
          <a:bodyPr/>
          <a:lstStyle/>
          <a:p>
            <a:fld id="{DE0BC76D-7808-499E-941B-AE168D0BB662}" type="slidenum">
              <a:rPr lang="en-US" smtClean="0"/>
              <a:t>‹#›</a:t>
            </a:fld>
            <a:endParaRPr lang="en-US"/>
          </a:p>
        </p:txBody>
      </p:sp>
    </p:spTree>
    <p:extLst>
      <p:ext uri="{BB962C8B-B14F-4D97-AF65-F5344CB8AC3E}">
        <p14:creationId xmlns:p14="http://schemas.microsoft.com/office/powerpoint/2010/main" val="131627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8E5CB-D5BC-4470-90C7-94AAD3F553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4866799-1675-4B32-9677-DE358B8164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ED687B2-64E9-4A3E-9C69-D59AB3A4990E}"/>
              </a:ext>
            </a:extLst>
          </p:cNvPr>
          <p:cNvSpPr>
            <a:spLocks noGrp="1"/>
          </p:cNvSpPr>
          <p:nvPr>
            <p:ph type="dt" sz="half" idx="10"/>
          </p:nvPr>
        </p:nvSpPr>
        <p:spPr/>
        <p:txBody>
          <a:bodyPr/>
          <a:lstStyle/>
          <a:p>
            <a:fld id="{F9E47B25-3CCD-4B7E-94D5-DD769300DBB8}" type="datetimeFigureOut">
              <a:rPr lang="en-US" smtClean="0"/>
              <a:t>7/21/2021</a:t>
            </a:fld>
            <a:endParaRPr lang="en-US"/>
          </a:p>
        </p:txBody>
      </p:sp>
      <p:sp>
        <p:nvSpPr>
          <p:cNvPr id="5" name="Footer Placeholder 4">
            <a:extLst>
              <a:ext uri="{FF2B5EF4-FFF2-40B4-BE49-F238E27FC236}">
                <a16:creationId xmlns:a16="http://schemas.microsoft.com/office/drawing/2014/main" id="{227334F0-3E8E-44FB-9BD2-E5937692D0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A769C7-DE2B-46A9-8353-16C560ADAEE6}"/>
              </a:ext>
            </a:extLst>
          </p:cNvPr>
          <p:cNvSpPr>
            <a:spLocks noGrp="1"/>
          </p:cNvSpPr>
          <p:nvPr>
            <p:ph type="sldNum" sz="quarter" idx="12"/>
          </p:nvPr>
        </p:nvSpPr>
        <p:spPr/>
        <p:txBody>
          <a:bodyPr/>
          <a:lstStyle/>
          <a:p>
            <a:fld id="{DE0BC76D-7808-499E-941B-AE168D0BB662}" type="slidenum">
              <a:rPr lang="en-US" smtClean="0"/>
              <a:t>‹#›</a:t>
            </a:fld>
            <a:endParaRPr lang="en-US"/>
          </a:p>
        </p:txBody>
      </p:sp>
    </p:spTree>
    <p:extLst>
      <p:ext uri="{BB962C8B-B14F-4D97-AF65-F5344CB8AC3E}">
        <p14:creationId xmlns:p14="http://schemas.microsoft.com/office/powerpoint/2010/main" val="1406699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4E18F-8383-4AAD-B6F5-4D153D1085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A94F63F-03E9-46A6-A220-343082A5B8F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2749879-68D3-4711-BCCC-2FBE019F5CE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62850CC-518D-4391-B5DB-D2364E54C2EB}"/>
              </a:ext>
            </a:extLst>
          </p:cNvPr>
          <p:cNvSpPr>
            <a:spLocks noGrp="1"/>
          </p:cNvSpPr>
          <p:nvPr>
            <p:ph type="dt" sz="half" idx="10"/>
          </p:nvPr>
        </p:nvSpPr>
        <p:spPr/>
        <p:txBody>
          <a:bodyPr/>
          <a:lstStyle/>
          <a:p>
            <a:fld id="{F9E47B25-3CCD-4B7E-94D5-DD769300DBB8}" type="datetimeFigureOut">
              <a:rPr lang="en-US" smtClean="0"/>
              <a:t>7/21/2021</a:t>
            </a:fld>
            <a:endParaRPr lang="en-US"/>
          </a:p>
        </p:txBody>
      </p:sp>
      <p:sp>
        <p:nvSpPr>
          <p:cNvPr id="6" name="Footer Placeholder 5">
            <a:extLst>
              <a:ext uri="{FF2B5EF4-FFF2-40B4-BE49-F238E27FC236}">
                <a16:creationId xmlns:a16="http://schemas.microsoft.com/office/drawing/2014/main" id="{B77A509D-0AD6-43F3-B3DF-D8638D7E0D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62A9E7-77ED-4917-95BA-89A4986A7145}"/>
              </a:ext>
            </a:extLst>
          </p:cNvPr>
          <p:cNvSpPr>
            <a:spLocks noGrp="1"/>
          </p:cNvSpPr>
          <p:nvPr>
            <p:ph type="sldNum" sz="quarter" idx="12"/>
          </p:nvPr>
        </p:nvSpPr>
        <p:spPr/>
        <p:txBody>
          <a:bodyPr/>
          <a:lstStyle/>
          <a:p>
            <a:fld id="{DE0BC76D-7808-499E-941B-AE168D0BB662}" type="slidenum">
              <a:rPr lang="en-US" smtClean="0"/>
              <a:t>‹#›</a:t>
            </a:fld>
            <a:endParaRPr lang="en-US"/>
          </a:p>
        </p:txBody>
      </p:sp>
    </p:spTree>
    <p:extLst>
      <p:ext uri="{BB962C8B-B14F-4D97-AF65-F5344CB8AC3E}">
        <p14:creationId xmlns:p14="http://schemas.microsoft.com/office/powerpoint/2010/main" val="3026775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50BCD-01C3-4DB0-B337-E41913BF2E5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67C49AF-A7B6-4C34-8B89-6495706015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F15D45B-3B04-4DD2-A148-57FF5DB74EC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C77B97A-AB4B-404D-8B29-133432FB458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8AF981F-5D96-4187-95EB-78C414B28FE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9A9CBC0-6B24-42F6-887F-21656EFDEA56}"/>
              </a:ext>
            </a:extLst>
          </p:cNvPr>
          <p:cNvSpPr>
            <a:spLocks noGrp="1"/>
          </p:cNvSpPr>
          <p:nvPr>
            <p:ph type="dt" sz="half" idx="10"/>
          </p:nvPr>
        </p:nvSpPr>
        <p:spPr/>
        <p:txBody>
          <a:bodyPr/>
          <a:lstStyle/>
          <a:p>
            <a:fld id="{F9E47B25-3CCD-4B7E-94D5-DD769300DBB8}" type="datetimeFigureOut">
              <a:rPr lang="en-US" smtClean="0"/>
              <a:t>7/21/2021</a:t>
            </a:fld>
            <a:endParaRPr lang="en-US"/>
          </a:p>
        </p:txBody>
      </p:sp>
      <p:sp>
        <p:nvSpPr>
          <p:cNvPr id="8" name="Footer Placeholder 7">
            <a:extLst>
              <a:ext uri="{FF2B5EF4-FFF2-40B4-BE49-F238E27FC236}">
                <a16:creationId xmlns:a16="http://schemas.microsoft.com/office/drawing/2014/main" id="{00DC6CB5-F30A-4FEC-A1EC-A3AF718399A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393A955-FEBC-4A79-BA03-9047E020DDC8}"/>
              </a:ext>
            </a:extLst>
          </p:cNvPr>
          <p:cNvSpPr>
            <a:spLocks noGrp="1"/>
          </p:cNvSpPr>
          <p:nvPr>
            <p:ph type="sldNum" sz="quarter" idx="12"/>
          </p:nvPr>
        </p:nvSpPr>
        <p:spPr/>
        <p:txBody>
          <a:bodyPr/>
          <a:lstStyle/>
          <a:p>
            <a:fld id="{DE0BC76D-7808-499E-941B-AE168D0BB662}" type="slidenum">
              <a:rPr lang="en-US" smtClean="0"/>
              <a:t>‹#›</a:t>
            </a:fld>
            <a:endParaRPr lang="en-US"/>
          </a:p>
        </p:txBody>
      </p:sp>
    </p:spTree>
    <p:extLst>
      <p:ext uri="{BB962C8B-B14F-4D97-AF65-F5344CB8AC3E}">
        <p14:creationId xmlns:p14="http://schemas.microsoft.com/office/powerpoint/2010/main" val="161968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63DAC-896C-4A81-995C-80FF8752F1A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F8BD8E9-1256-417C-BD57-CA1950BF22FD}"/>
              </a:ext>
            </a:extLst>
          </p:cNvPr>
          <p:cNvSpPr>
            <a:spLocks noGrp="1"/>
          </p:cNvSpPr>
          <p:nvPr>
            <p:ph type="dt" sz="half" idx="10"/>
          </p:nvPr>
        </p:nvSpPr>
        <p:spPr/>
        <p:txBody>
          <a:bodyPr/>
          <a:lstStyle/>
          <a:p>
            <a:fld id="{F9E47B25-3CCD-4B7E-94D5-DD769300DBB8}" type="datetimeFigureOut">
              <a:rPr lang="en-US" smtClean="0"/>
              <a:t>7/21/2021</a:t>
            </a:fld>
            <a:endParaRPr lang="en-US"/>
          </a:p>
        </p:txBody>
      </p:sp>
      <p:sp>
        <p:nvSpPr>
          <p:cNvPr id="4" name="Footer Placeholder 3">
            <a:extLst>
              <a:ext uri="{FF2B5EF4-FFF2-40B4-BE49-F238E27FC236}">
                <a16:creationId xmlns:a16="http://schemas.microsoft.com/office/drawing/2014/main" id="{9FE66524-2AB6-4BFD-9653-923730BE5AA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B3600AF-B2FE-4BFD-8288-ADBF1B82C8C2}"/>
              </a:ext>
            </a:extLst>
          </p:cNvPr>
          <p:cNvSpPr>
            <a:spLocks noGrp="1"/>
          </p:cNvSpPr>
          <p:nvPr>
            <p:ph type="sldNum" sz="quarter" idx="12"/>
          </p:nvPr>
        </p:nvSpPr>
        <p:spPr/>
        <p:txBody>
          <a:bodyPr/>
          <a:lstStyle/>
          <a:p>
            <a:fld id="{DE0BC76D-7808-499E-941B-AE168D0BB662}" type="slidenum">
              <a:rPr lang="en-US" smtClean="0"/>
              <a:t>‹#›</a:t>
            </a:fld>
            <a:endParaRPr lang="en-US"/>
          </a:p>
        </p:txBody>
      </p:sp>
    </p:spTree>
    <p:extLst>
      <p:ext uri="{BB962C8B-B14F-4D97-AF65-F5344CB8AC3E}">
        <p14:creationId xmlns:p14="http://schemas.microsoft.com/office/powerpoint/2010/main" val="3443356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A9DE7C2-5EC5-4838-9172-F7806905191F}"/>
              </a:ext>
            </a:extLst>
          </p:cNvPr>
          <p:cNvSpPr>
            <a:spLocks noGrp="1"/>
          </p:cNvSpPr>
          <p:nvPr>
            <p:ph type="dt" sz="half" idx="10"/>
          </p:nvPr>
        </p:nvSpPr>
        <p:spPr/>
        <p:txBody>
          <a:bodyPr/>
          <a:lstStyle/>
          <a:p>
            <a:fld id="{F9E47B25-3CCD-4B7E-94D5-DD769300DBB8}" type="datetimeFigureOut">
              <a:rPr lang="en-US" smtClean="0"/>
              <a:t>7/21/2021</a:t>
            </a:fld>
            <a:endParaRPr lang="en-US"/>
          </a:p>
        </p:txBody>
      </p:sp>
      <p:sp>
        <p:nvSpPr>
          <p:cNvPr id="3" name="Footer Placeholder 2">
            <a:extLst>
              <a:ext uri="{FF2B5EF4-FFF2-40B4-BE49-F238E27FC236}">
                <a16:creationId xmlns:a16="http://schemas.microsoft.com/office/drawing/2014/main" id="{6F780973-0CCD-4527-98EC-2DDB82E69F8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8C6B0AA-B733-495D-8F74-BA6C26FC1071}"/>
              </a:ext>
            </a:extLst>
          </p:cNvPr>
          <p:cNvSpPr>
            <a:spLocks noGrp="1"/>
          </p:cNvSpPr>
          <p:nvPr>
            <p:ph type="sldNum" sz="quarter" idx="12"/>
          </p:nvPr>
        </p:nvSpPr>
        <p:spPr/>
        <p:txBody>
          <a:bodyPr/>
          <a:lstStyle/>
          <a:p>
            <a:fld id="{DE0BC76D-7808-499E-941B-AE168D0BB662}" type="slidenum">
              <a:rPr lang="en-US" smtClean="0"/>
              <a:t>‹#›</a:t>
            </a:fld>
            <a:endParaRPr lang="en-US"/>
          </a:p>
        </p:txBody>
      </p:sp>
    </p:spTree>
    <p:extLst>
      <p:ext uri="{BB962C8B-B14F-4D97-AF65-F5344CB8AC3E}">
        <p14:creationId xmlns:p14="http://schemas.microsoft.com/office/powerpoint/2010/main" val="3559866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C1948-2D10-4C66-98CE-7DCCD1955A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6083748-948F-4D40-84A4-D47023BDD1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F2A7357-A231-4234-9A87-FBB633D651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3707882-2196-458F-924C-42B569C61CB6}"/>
              </a:ext>
            </a:extLst>
          </p:cNvPr>
          <p:cNvSpPr>
            <a:spLocks noGrp="1"/>
          </p:cNvSpPr>
          <p:nvPr>
            <p:ph type="dt" sz="half" idx="10"/>
          </p:nvPr>
        </p:nvSpPr>
        <p:spPr/>
        <p:txBody>
          <a:bodyPr/>
          <a:lstStyle/>
          <a:p>
            <a:fld id="{F9E47B25-3CCD-4B7E-94D5-DD769300DBB8}" type="datetimeFigureOut">
              <a:rPr lang="en-US" smtClean="0"/>
              <a:t>7/21/2021</a:t>
            </a:fld>
            <a:endParaRPr lang="en-US"/>
          </a:p>
        </p:txBody>
      </p:sp>
      <p:sp>
        <p:nvSpPr>
          <p:cNvPr id="6" name="Footer Placeholder 5">
            <a:extLst>
              <a:ext uri="{FF2B5EF4-FFF2-40B4-BE49-F238E27FC236}">
                <a16:creationId xmlns:a16="http://schemas.microsoft.com/office/drawing/2014/main" id="{D8273C1A-AECC-4415-A5A3-26936E4B88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B8C63F-426E-496E-AFA7-378701F1F30A}"/>
              </a:ext>
            </a:extLst>
          </p:cNvPr>
          <p:cNvSpPr>
            <a:spLocks noGrp="1"/>
          </p:cNvSpPr>
          <p:nvPr>
            <p:ph type="sldNum" sz="quarter" idx="12"/>
          </p:nvPr>
        </p:nvSpPr>
        <p:spPr/>
        <p:txBody>
          <a:bodyPr/>
          <a:lstStyle/>
          <a:p>
            <a:fld id="{DE0BC76D-7808-499E-941B-AE168D0BB662}" type="slidenum">
              <a:rPr lang="en-US" smtClean="0"/>
              <a:t>‹#›</a:t>
            </a:fld>
            <a:endParaRPr lang="en-US"/>
          </a:p>
        </p:txBody>
      </p:sp>
    </p:spTree>
    <p:extLst>
      <p:ext uri="{BB962C8B-B14F-4D97-AF65-F5344CB8AC3E}">
        <p14:creationId xmlns:p14="http://schemas.microsoft.com/office/powerpoint/2010/main" val="3374915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95086-D33C-4D62-9425-1566034A6D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68178B5-0284-4705-A4E0-226625E48A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9E0DABC-268F-43ED-8CE4-211F74641A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ABC0FAE-0651-4AB7-92E3-387726219807}"/>
              </a:ext>
            </a:extLst>
          </p:cNvPr>
          <p:cNvSpPr>
            <a:spLocks noGrp="1"/>
          </p:cNvSpPr>
          <p:nvPr>
            <p:ph type="dt" sz="half" idx="10"/>
          </p:nvPr>
        </p:nvSpPr>
        <p:spPr/>
        <p:txBody>
          <a:bodyPr/>
          <a:lstStyle/>
          <a:p>
            <a:fld id="{F9E47B25-3CCD-4B7E-94D5-DD769300DBB8}" type="datetimeFigureOut">
              <a:rPr lang="en-US" smtClean="0"/>
              <a:t>7/21/2021</a:t>
            </a:fld>
            <a:endParaRPr lang="en-US"/>
          </a:p>
        </p:txBody>
      </p:sp>
      <p:sp>
        <p:nvSpPr>
          <p:cNvPr id="6" name="Footer Placeholder 5">
            <a:extLst>
              <a:ext uri="{FF2B5EF4-FFF2-40B4-BE49-F238E27FC236}">
                <a16:creationId xmlns:a16="http://schemas.microsoft.com/office/drawing/2014/main" id="{965B74F2-A26D-43EB-8691-7D370C3FCB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E6E630-6A8A-42D8-90FA-31AF020A55BE}"/>
              </a:ext>
            </a:extLst>
          </p:cNvPr>
          <p:cNvSpPr>
            <a:spLocks noGrp="1"/>
          </p:cNvSpPr>
          <p:nvPr>
            <p:ph type="sldNum" sz="quarter" idx="12"/>
          </p:nvPr>
        </p:nvSpPr>
        <p:spPr/>
        <p:txBody>
          <a:bodyPr/>
          <a:lstStyle/>
          <a:p>
            <a:fld id="{DE0BC76D-7808-499E-941B-AE168D0BB662}" type="slidenum">
              <a:rPr lang="en-US" smtClean="0"/>
              <a:t>‹#›</a:t>
            </a:fld>
            <a:endParaRPr lang="en-US"/>
          </a:p>
        </p:txBody>
      </p:sp>
    </p:spTree>
    <p:extLst>
      <p:ext uri="{BB962C8B-B14F-4D97-AF65-F5344CB8AC3E}">
        <p14:creationId xmlns:p14="http://schemas.microsoft.com/office/powerpoint/2010/main" val="1612952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335F28A-3752-4FE8-8488-BD06A2E10D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DBBC851-1DE5-47C8-9C3F-DD4CF88AE7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461581-F2E8-4C77-845D-8CE4A04787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E47B25-3CCD-4B7E-94D5-DD769300DBB8}" type="datetimeFigureOut">
              <a:rPr lang="en-US" smtClean="0"/>
              <a:t>7/21/2021</a:t>
            </a:fld>
            <a:endParaRPr lang="en-US"/>
          </a:p>
        </p:txBody>
      </p:sp>
      <p:sp>
        <p:nvSpPr>
          <p:cNvPr id="5" name="Footer Placeholder 4">
            <a:extLst>
              <a:ext uri="{FF2B5EF4-FFF2-40B4-BE49-F238E27FC236}">
                <a16:creationId xmlns:a16="http://schemas.microsoft.com/office/drawing/2014/main" id="{EA772FD3-3233-432D-A2E6-804C0612C8E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82E66DD-ADE4-480C-9495-934A539D6A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0BC76D-7808-499E-941B-AE168D0BB662}" type="slidenum">
              <a:rPr lang="en-US" smtClean="0"/>
              <a:t>‹#›</a:t>
            </a:fld>
            <a:endParaRPr lang="en-US"/>
          </a:p>
        </p:txBody>
      </p:sp>
    </p:spTree>
    <p:extLst>
      <p:ext uri="{BB962C8B-B14F-4D97-AF65-F5344CB8AC3E}">
        <p14:creationId xmlns:p14="http://schemas.microsoft.com/office/powerpoint/2010/main" val="2894740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D7195-5526-4723-A8B0-0F2B3781ACAD}"/>
              </a:ext>
            </a:extLst>
          </p:cNvPr>
          <p:cNvSpPr>
            <a:spLocks noGrp="1"/>
          </p:cNvSpPr>
          <p:nvPr>
            <p:ph type="title"/>
          </p:nvPr>
        </p:nvSpPr>
        <p:spPr>
          <a:xfrm>
            <a:off x="838200" y="365126"/>
            <a:ext cx="10515600" cy="1286122"/>
          </a:xfrm>
          <a:solidFill>
            <a:schemeClr val="tx2"/>
          </a:solidFill>
          <a:ln>
            <a:solidFill>
              <a:schemeClr val="accent1">
                <a:lumMod val="75000"/>
              </a:schemeClr>
            </a:solidFill>
          </a:ln>
        </p:spPr>
        <p:txBody>
          <a:bodyPr/>
          <a:lstStyle/>
          <a:p>
            <a:pPr algn="ctr"/>
            <a:r>
              <a:rPr lang="en-US" dirty="0">
                <a:solidFill>
                  <a:schemeClr val="bg1"/>
                </a:solidFill>
              </a:rPr>
              <a:t>Criminal Justice Data Partnership</a:t>
            </a:r>
          </a:p>
        </p:txBody>
      </p:sp>
      <p:sp>
        <p:nvSpPr>
          <p:cNvPr id="3" name="Content Placeholder 2">
            <a:extLst>
              <a:ext uri="{FF2B5EF4-FFF2-40B4-BE49-F238E27FC236}">
                <a16:creationId xmlns:a16="http://schemas.microsoft.com/office/drawing/2014/main" id="{ED50B76B-1087-4BA4-BB2D-88016FB40F05}"/>
              </a:ext>
            </a:extLst>
          </p:cNvPr>
          <p:cNvSpPr>
            <a:spLocks noGrp="1"/>
          </p:cNvSpPr>
          <p:nvPr>
            <p:ph sz="half" idx="1"/>
          </p:nvPr>
        </p:nvSpPr>
        <p:spPr>
          <a:xfrm>
            <a:off x="829322" y="3503700"/>
            <a:ext cx="4576517" cy="3189738"/>
          </a:xfrm>
        </p:spPr>
        <p:txBody>
          <a:bodyPr>
            <a:noAutofit/>
          </a:bodyPr>
          <a:lstStyle/>
          <a:p>
            <a:pPr marL="0" indent="0" algn="ctr">
              <a:buNone/>
            </a:pPr>
            <a:r>
              <a:rPr lang="en-US" sz="2400" b="1" dirty="0">
                <a:solidFill>
                  <a:schemeClr val="tx2"/>
                </a:solidFill>
              </a:rPr>
              <a:t>Data Division</a:t>
            </a:r>
          </a:p>
          <a:p>
            <a:pPr marL="0" indent="0" algn="ctr">
              <a:buNone/>
            </a:pPr>
            <a:r>
              <a:rPr lang="en-US" sz="2400" b="1" dirty="0">
                <a:solidFill>
                  <a:schemeClr val="tx2"/>
                </a:solidFill>
              </a:rPr>
              <a:t>Government Data Analytics Center</a:t>
            </a:r>
          </a:p>
          <a:p>
            <a:pPr marL="0" indent="0" algn="ctr">
              <a:buNone/>
            </a:pPr>
            <a:endParaRPr lang="en-US" sz="2400" b="1" dirty="0">
              <a:solidFill>
                <a:schemeClr val="tx2"/>
              </a:solidFill>
            </a:endParaRPr>
          </a:p>
          <a:p>
            <a:pPr marL="0" indent="0" algn="ctr">
              <a:buNone/>
            </a:pPr>
            <a:r>
              <a:rPr lang="en-US" sz="2400" dirty="0">
                <a:solidFill>
                  <a:schemeClr val="tx2"/>
                </a:solidFill>
              </a:rPr>
              <a:t>Carol Burroughs </a:t>
            </a:r>
          </a:p>
          <a:p>
            <a:pPr marL="0" indent="0" algn="ctr">
              <a:buNone/>
            </a:pPr>
            <a:r>
              <a:rPr lang="en-US" sz="2400" dirty="0">
                <a:solidFill>
                  <a:schemeClr val="tx2"/>
                </a:solidFill>
              </a:rPr>
              <a:t>Analytics Director</a:t>
            </a:r>
          </a:p>
          <a:p>
            <a:pPr marL="0" indent="0" algn="ctr">
              <a:buNone/>
            </a:pPr>
            <a:endParaRPr lang="en-US" sz="2400" dirty="0">
              <a:solidFill>
                <a:schemeClr val="tx2"/>
              </a:solidFill>
            </a:endParaRPr>
          </a:p>
          <a:p>
            <a:pPr marL="0" indent="0" algn="ctr">
              <a:buNone/>
            </a:pPr>
            <a:endParaRPr lang="en-US" sz="2400" dirty="0">
              <a:solidFill>
                <a:schemeClr val="tx2"/>
              </a:solidFill>
            </a:endParaRPr>
          </a:p>
        </p:txBody>
      </p:sp>
      <p:sp>
        <p:nvSpPr>
          <p:cNvPr id="4" name="Content Placeholder 3">
            <a:extLst>
              <a:ext uri="{FF2B5EF4-FFF2-40B4-BE49-F238E27FC236}">
                <a16:creationId xmlns:a16="http://schemas.microsoft.com/office/drawing/2014/main" id="{F17CCB08-FB36-4048-8758-735DA9A47B5F}"/>
              </a:ext>
            </a:extLst>
          </p:cNvPr>
          <p:cNvSpPr>
            <a:spLocks noGrp="1"/>
          </p:cNvSpPr>
          <p:nvPr>
            <p:ph sz="half" idx="2"/>
          </p:nvPr>
        </p:nvSpPr>
        <p:spPr>
          <a:xfrm>
            <a:off x="6510952" y="3387103"/>
            <a:ext cx="4833970" cy="960573"/>
          </a:xfrm>
        </p:spPr>
        <p:txBody>
          <a:bodyPr>
            <a:noAutofit/>
          </a:bodyPr>
          <a:lstStyle/>
          <a:p>
            <a:pPr marL="0" indent="0" algn="ctr">
              <a:buNone/>
            </a:pPr>
            <a:r>
              <a:rPr lang="en-US" sz="2400" b="1" dirty="0">
                <a:solidFill>
                  <a:schemeClr val="tx2"/>
                </a:solidFill>
              </a:rPr>
              <a:t>Governor’s Crime Commission </a:t>
            </a:r>
          </a:p>
          <a:p>
            <a:pPr marL="0" indent="0" algn="ctr">
              <a:buNone/>
            </a:pPr>
            <a:r>
              <a:rPr lang="en-US" sz="2400" b="1" dirty="0">
                <a:solidFill>
                  <a:schemeClr val="tx2"/>
                </a:solidFill>
              </a:rPr>
              <a:t>Criminal Justice Analysis Center</a:t>
            </a:r>
          </a:p>
          <a:p>
            <a:pPr marL="0" indent="0" algn="ctr">
              <a:buNone/>
            </a:pPr>
            <a:endParaRPr lang="en-US" sz="2400" b="1" dirty="0">
              <a:solidFill>
                <a:schemeClr val="tx2"/>
              </a:solidFill>
            </a:endParaRPr>
          </a:p>
          <a:p>
            <a:pPr marL="0" indent="0" algn="ctr">
              <a:buNone/>
            </a:pPr>
            <a:r>
              <a:rPr lang="en-US" sz="2400" dirty="0">
                <a:solidFill>
                  <a:schemeClr val="tx2"/>
                </a:solidFill>
              </a:rPr>
              <a:t>Tim Parker</a:t>
            </a:r>
          </a:p>
          <a:p>
            <a:pPr marL="0" indent="0" algn="ctr">
              <a:buNone/>
            </a:pPr>
            <a:r>
              <a:rPr lang="en-US" sz="2400" b="1" dirty="0">
                <a:solidFill>
                  <a:schemeClr val="tx2"/>
                </a:solidFill>
              </a:rPr>
              <a:t> </a:t>
            </a:r>
          </a:p>
        </p:txBody>
      </p:sp>
      <p:pic>
        <p:nvPicPr>
          <p:cNvPr id="8" name="Picture 7">
            <a:extLst>
              <a:ext uri="{FF2B5EF4-FFF2-40B4-BE49-F238E27FC236}">
                <a16:creationId xmlns:a16="http://schemas.microsoft.com/office/drawing/2014/main" id="{ADDAA7BC-BE78-4347-B6C6-740FC1408BE9}"/>
              </a:ext>
            </a:extLst>
          </p:cNvPr>
          <p:cNvPicPr>
            <a:picLocks noChangeAspect="1"/>
          </p:cNvPicPr>
          <p:nvPr/>
        </p:nvPicPr>
        <p:blipFill>
          <a:blip r:embed="rId2"/>
          <a:stretch>
            <a:fillRect/>
          </a:stretch>
        </p:blipFill>
        <p:spPr>
          <a:xfrm>
            <a:off x="6646514" y="2327736"/>
            <a:ext cx="4698408" cy="732046"/>
          </a:xfrm>
          <a:prstGeom prst="rect">
            <a:avLst/>
          </a:prstGeom>
        </p:spPr>
      </p:pic>
      <p:pic>
        <p:nvPicPr>
          <p:cNvPr id="10" name="Picture 9">
            <a:extLst>
              <a:ext uri="{FF2B5EF4-FFF2-40B4-BE49-F238E27FC236}">
                <a16:creationId xmlns:a16="http://schemas.microsoft.com/office/drawing/2014/main" id="{79A9243B-BA46-4ED1-AC62-8E3347A6E65F}"/>
              </a:ext>
            </a:extLst>
          </p:cNvPr>
          <p:cNvPicPr>
            <a:picLocks noChangeAspect="1"/>
          </p:cNvPicPr>
          <p:nvPr/>
        </p:nvPicPr>
        <p:blipFill>
          <a:blip r:embed="rId3"/>
          <a:stretch>
            <a:fillRect/>
          </a:stretch>
        </p:blipFill>
        <p:spPr>
          <a:xfrm>
            <a:off x="829322" y="2327736"/>
            <a:ext cx="4328350" cy="952237"/>
          </a:xfrm>
          <a:prstGeom prst="rect">
            <a:avLst/>
          </a:prstGeom>
        </p:spPr>
      </p:pic>
      <p:sp>
        <p:nvSpPr>
          <p:cNvPr id="11" name="TextBox 10">
            <a:extLst>
              <a:ext uri="{FF2B5EF4-FFF2-40B4-BE49-F238E27FC236}">
                <a16:creationId xmlns:a16="http://schemas.microsoft.com/office/drawing/2014/main" id="{01AE793C-4359-4BDA-9808-F582B899D331}"/>
              </a:ext>
            </a:extLst>
          </p:cNvPr>
          <p:cNvSpPr txBox="1"/>
          <p:nvPr/>
        </p:nvSpPr>
        <p:spPr>
          <a:xfrm>
            <a:off x="5060272" y="6152225"/>
            <a:ext cx="1908699" cy="369332"/>
          </a:xfrm>
          <a:prstGeom prst="rect">
            <a:avLst/>
          </a:prstGeom>
          <a:noFill/>
        </p:spPr>
        <p:txBody>
          <a:bodyPr wrap="square" rtlCol="0">
            <a:spAutoFit/>
          </a:bodyPr>
          <a:lstStyle/>
          <a:p>
            <a:pPr algn="ctr"/>
            <a:r>
              <a:rPr lang="en-US" dirty="0">
                <a:solidFill>
                  <a:schemeClr val="tx2"/>
                </a:solidFill>
              </a:rPr>
              <a:t>July 30, 2021</a:t>
            </a:r>
          </a:p>
        </p:txBody>
      </p:sp>
    </p:spTree>
    <p:extLst>
      <p:ext uri="{BB962C8B-B14F-4D97-AF65-F5344CB8AC3E}">
        <p14:creationId xmlns:p14="http://schemas.microsoft.com/office/powerpoint/2010/main" val="21840054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2">
            <a:extLst>
              <a:ext uri="{FF2B5EF4-FFF2-40B4-BE49-F238E27FC236}">
                <a16:creationId xmlns:a16="http://schemas.microsoft.com/office/drawing/2014/main" id="{B1E18507-5176-485D-B4CF-2D7901CF2968}"/>
              </a:ext>
            </a:extLst>
          </p:cNvPr>
          <p:cNvSpPr>
            <a:spLocks noGrp="1"/>
          </p:cNvSpPr>
          <p:nvPr>
            <p:ph type="title"/>
          </p:nvPr>
        </p:nvSpPr>
        <p:spPr>
          <a:xfrm>
            <a:off x="1252173" y="2407430"/>
            <a:ext cx="8229600" cy="715962"/>
          </a:xfrm>
        </p:spPr>
        <p:txBody>
          <a:bodyPr>
            <a:normAutofit fontScale="90000"/>
          </a:bodyPr>
          <a:lstStyle/>
          <a:p>
            <a:pPr algn="ctr"/>
            <a:r>
              <a:rPr lang="en-US" b="1" dirty="0">
                <a:solidFill>
                  <a:schemeClr val="tx2"/>
                </a:solidFill>
              </a:rPr>
              <a:t>Thank you</a:t>
            </a:r>
            <a:br>
              <a:rPr lang="en-US" b="1" dirty="0">
                <a:solidFill>
                  <a:schemeClr val="tx2"/>
                </a:solidFill>
              </a:rPr>
            </a:br>
            <a:br>
              <a:rPr lang="en-US" b="1" dirty="0">
                <a:solidFill>
                  <a:schemeClr val="tx2"/>
                </a:solidFill>
              </a:rPr>
            </a:br>
            <a:r>
              <a:rPr lang="en-US" b="1" dirty="0">
                <a:solidFill>
                  <a:schemeClr val="tx2"/>
                </a:solidFill>
              </a:rPr>
              <a:t>Questions</a:t>
            </a:r>
          </a:p>
        </p:txBody>
      </p:sp>
    </p:spTree>
    <p:extLst>
      <p:ext uri="{BB962C8B-B14F-4D97-AF65-F5344CB8AC3E}">
        <p14:creationId xmlns:p14="http://schemas.microsoft.com/office/powerpoint/2010/main" val="677967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64E133E-683B-8745-BEA9-B419D19CDCC2}"/>
              </a:ext>
            </a:extLst>
          </p:cNvPr>
          <p:cNvPicPr>
            <a:picLocks noChangeAspect="1"/>
          </p:cNvPicPr>
          <p:nvPr/>
        </p:nvPicPr>
        <p:blipFill>
          <a:blip r:embed="rId3"/>
          <a:stretch>
            <a:fillRect/>
          </a:stretch>
        </p:blipFill>
        <p:spPr>
          <a:xfrm>
            <a:off x="10653486" y="5246916"/>
            <a:ext cx="1538514" cy="1538514"/>
          </a:xfrm>
          <a:prstGeom prst="rect">
            <a:avLst/>
          </a:prstGeom>
        </p:spPr>
      </p:pic>
      <p:sp>
        <p:nvSpPr>
          <p:cNvPr id="5" name="Rectangle 4">
            <a:extLst>
              <a:ext uri="{FF2B5EF4-FFF2-40B4-BE49-F238E27FC236}">
                <a16:creationId xmlns:a16="http://schemas.microsoft.com/office/drawing/2014/main" id="{205A6E14-1441-3E48-B79C-FF63179B035C}"/>
              </a:ext>
            </a:extLst>
          </p:cNvPr>
          <p:cNvSpPr/>
          <p:nvPr/>
        </p:nvSpPr>
        <p:spPr>
          <a:xfrm>
            <a:off x="67115" y="283383"/>
            <a:ext cx="12026241" cy="707886"/>
          </a:xfrm>
          <a:prstGeom prst="rect">
            <a:avLst/>
          </a:prstGeom>
        </p:spPr>
        <p:txBody>
          <a:bodyPr wrap="none">
            <a:spAutoFit/>
          </a:bodyPr>
          <a:lstStyle/>
          <a:p>
            <a:pPr>
              <a:defRPr sz="2800" b="1">
                <a:solidFill>
                  <a:schemeClr val="accent3"/>
                </a:solidFill>
              </a:defRPr>
            </a:pPr>
            <a:r>
              <a:rPr lang="en-US" sz="4000" dirty="0">
                <a:solidFill>
                  <a:srgbClr val="0F3C61"/>
                </a:solidFill>
                <a:latin typeface="Arial" charset="0"/>
                <a:ea typeface="Arial" charset="0"/>
                <a:cs typeface="Arial" charset="0"/>
              </a:rPr>
              <a:t>Data Division/Government Data Analytics Center</a:t>
            </a:r>
          </a:p>
        </p:txBody>
      </p:sp>
      <p:sp>
        <p:nvSpPr>
          <p:cNvPr id="6" name="Rectangle 5">
            <a:extLst>
              <a:ext uri="{FF2B5EF4-FFF2-40B4-BE49-F238E27FC236}">
                <a16:creationId xmlns:a16="http://schemas.microsoft.com/office/drawing/2014/main" id="{1490544E-91C1-5E4D-8183-D648989177E9}"/>
              </a:ext>
            </a:extLst>
          </p:cNvPr>
          <p:cNvSpPr/>
          <p:nvPr/>
        </p:nvSpPr>
        <p:spPr>
          <a:xfrm>
            <a:off x="529940" y="1958480"/>
            <a:ext cx="1672063" cy="954107"/>
          </a:xfrm>
          <a:prstGeom prst="rect">
            <a:avLst/>
          </a:prstGeom>
        </p:spPr>
        <p:txBody>
          <a:bodyPr wrap="square">
            <a:spAutoFit/>
          </a:bodyPr>
          <a:lstStyle/>
          <a:p>
            <a:pPr>
              <a:defRPr sz="2800" b="1">
                <a:solidFill>
                  <a:schemeClr val="accent3"/>
                </a:solidFill>
              </a:defRPr>
            </a:pPr>
            <a:r>
              <a:rPr lang="en-US" sz="2800" dirty="0">
                <a:solidFill>
                  <a:srgbClr val="33485D"/>
                </a:solidFill>
                <a:latin typeface="Arial" charset="0"/>
                <a:ea typeface="Arial" charset="0"/>
                <a:cs typeface="Arial" charset="0"/>
              </a:rPr>
              <a:t>Vision</a:t>
            </a:r>
          </a:p>
          <a:p>
            <a:pPr>
              <a:defRPr sz="2800" b="1">
                <a:solidFill>
                  <a:schemeClr val="accent3"/>
                </a:solidFill>
              </a:defRPr>
            </a:pPr>
            <a:endParaRPr lang="en-US" sz="2800" dirty="0">
              <a:solidFill>
                <a:srgbClr val="558ED6"/>
              </a:solidFill>
              <a:latin typeface="Arial" charset="0"/>
              <a:ea typeface="Arial" charset="0"/>
              <a:cs typeface="Arial" charset="0"/>
            </a:endParaRPr>
          </a:p>
        </p:txBody>
      </p:sp>
      <p:sp>
        <p:nvSpPr>
          <p:cNvPr id="9" name="Rectangle 8">
            <a:extLst>
              <a:ext uri="{FF2B5EF4-FFF2-40B4-BE49-F238E27FC236}">
                <a16:creationId xmlns:a16="http://schemas.microsoft.com/office/drawing/2014/main" id="{20EFFEAD-2B6C-784D-9640-FC670BD8290D}"/>
              </a:ext>
            </a:extLst>
          </p:cNvPr>
          <p:cNvSpPr/>
          <p:nvPr/>
        </p:nvSpPr>
        <p:spPr>
          <a:xfrm>
            <a:off x="529940" y="2435534"/>
            <a:ext cx="4120073" cy="707886"/>
          </a:xfrm>
          <a:prstGeom prst="rect">
            <a:avLst/>
          </a:prstGeom>
        </p:spPr>
        <p:txBody>
          <a:bodyPr wrap="square">
            <a:spAutoFit/>
          </a:bodyPr>
          <a:lstStyle/>
          <a:p>
            <a:r>
              <a:rPr lang="en-US" sz="2000" dirty="0">
                <a:solidFill>
                  <a:srgbClr val="002060"/>
                </a:solidFill>
                <a:latin typeface="Arial" panose="020B0604020202020204" pitchFamily="34" charset="0"/>
                <a:cs typeface="Arial" panose="020B0604020202020204" pitchFamily="34" charset="0"/>
              </a:rPr>
              <a:t>Trusted partner and leader for enabling the sharing of data assets</a:t>
            </a:r>
          </a:p>
        </p:txBody>
      </p:sp>
      <p:sp>
        <p:nvSpPr>
          <p:cNvPr id="7" name="Rectangle 6">
            <a:extLst>
              <a:ext uri="{FF2B5EF4-FFF2-40B4-BE49-F238E27FC236}">
                <a16:creationId xmlns:a16="http://schemas.microsoft.com/office/drawing/2014/main" id="{18B8676F-8030-4102-AB04-BAFC75FB13DF}"/>
              </a:ext>
            </a:extLst>
          </p:cNvPr>
          <p:cNvSpPr/>
          <p:nvPr/>
        </p:nvSpPr>
        <p:spPr>
          <a:xfrm>
            <a:off x="604385" y="3435941"/>
            <a:ext cx="1523174" cy="954107"/>
          </a:xfrm>
          <a:prstGeom prst="rect">
            <a:avLst/>
          </a:prstGeom>
        </p:spPr>
        <p:txBody>
          <a:bodyPr wrap="none">
            <a:spAutoFit/>
          </a:bodyPr>
          <a:lstStyle/>
          <a:p>
            <a:pPr>
              <a:defRPr sz="2800" b="1">
                <a:solidFill>
                  <a:schemeClr val="accent3"/>
                </a:solidFill>
              </a:defRPr>
            </a:pPr>
            <a:r>
              <a:rPr lang="en-US" sz="2800" dirty="0">
                <a:solidFill>
                  <a:srgbClr val="33485D"/>
                </a:solidFill>
                <a:latin typeface="Arial" charset="0"/>
                <a:ea typeface="Arial" charset="0"/>
                <a:cs typeface="Arial" charset="0"/>
              </a:rPr>
              <a:t>Mission</a:t>
            </a:r>
          </a:p>
          <a:p>
            <a:pPr>
              <a:defRPr sz="2800" b="1">
                <a:solidFill>
                  <a:schemeClr val="accent3"/>
                </a:solidFill>
              </a:defRPr>
            </a:pPr>
            <a:endParaRPr lang="en-US" sz="2800" dirty="0">
              <a:solidFill>
                <a:srgbClr val="558ED6"/>
              </a:solidFill>
              <a:latin typeface="Arial" charset="0"/>
              <a:ea typeface="Arial" charset="0"/>
              <a:cs typeface="Arial" charset="0"/>
            </a:endParaRPr>
          </a:p>
        </p:txBody>
      </p:sp>
      <p:sp>
        <p:nvSpPr>
          <p:cNvPr id="8" name="Rectangle 7">
            <a:extLst>
              <a:ext uri="{FF2B5EF4-FFF2-40B4-BE49-F238E27FC236}">
                <a16:creationId xmlns:a16="http://schemas.microsoft.com/office/drawing/2014/main" id="{E403F72B-9B8B-4B9F-8011-8E27B061D3E3}"/>
              </a:ext>
            </a:extLst>
          </p:cNvPr>
          <p:cNvSpPr/>
          <p:nvPr/>
        </p:nvSpPr>
        <p:spPr>
          <a:xfrm>
            <a:off x="599544" y="3950467"/>
            <a:ext cx="4012649" cy="2246769"/>
          </a:xfrm>
          <a:prstGeom prst="rect">
            <a:avLst/>
          </a:prstGeom>
        </p:spPr>
        <p:txBody>
          <a:bodyPr wrap="square">
            <a:spAutoFit/>
          </a:bodyPr>
          <a:lstStyle/>
          <a:p>
            <a:r>
              <a:rPr lang="en-US" sz="2000" dirty="0">
                <a:solidFill>
                  <a:srgbClr val="002060"/>
                </a:solidFill>
                <a:latin typeface="Arial" panose="020B0604020202020204" pitchFamily="34" charset="0"/>
                <a:cs typeface="Arial" panose="020B0604020202020204" pitchFamily="34" charset="0"/>
              </a:rPr>
              <a:t>Transform data into information to facilitate decision support, increase operational efficiencies, and improve outcomes for the citizens of North Carolina by integrating and sharing data assets</a:t>
            </a:r>
          </a:p>
        </p:txBody>
      </p:sp>
      <p:pic>
        <p:nvPicPr>
          <p:cNvPr id="11" name="Picture 10">
            <a:extLst>
              <a:ext uri="{FF2B5EF4-FFF2-40B4-BE49-F238E27FC236}">
                <a16:creationId xmlns:a16="http://schemas.microsoft.com/office/drawing/2014/main" id="{1FF1B756-1FD5-4456-B52A-3E3FA26E50D2}"/>
              </a:ext>
            </a:extLst>
          </p:cNvPr>
          <p:cNvPicPr>
            <a:picLocks noChangeAspect="1"/>
          </p:cNvPicPr>
          <p:nvPr/>
        </p:nvPicPr>
        <p:blipFill>
          <a:blip r:embed="rId4"/>
          <a:stretch>
            <a:fillRect/>
          </a:stretch>
        </p:blipFill>
        <p:spPr>
          <a:xfrm>
            <a:off x="5324402" y="1357208"/>
            <a:ext cx="4887168" cy="4450293"/>
          </a:xfrm>
          <a:prstGeom prst="rect">
            <a:avLst/>
          </a:prstGeom>
        </p:spPr>
      </p:pic>
      <p:sp>
        <p:nvSpPr>
          <p:cNvPr id="10" name="Rectangle 9">
            <a:extLst>
              <a:ext uri="{FF2B5EF4-FFF2-40B4-BE49-F238E27FC236}">
                <a16:creationId xmlns:a16="http://schemas.microsoft.com/office/drawing/2014/main" id="{589EE316-F34F-4D43-96D3-A007A5A1A25C}"/>
              </a:ext>
            </a:extLst>
          </p:cNvPr>
          <p:cNvSpPr/>
          <p:nvPr/>
        </p:nvSpPr>
        <p:spPr>
          <a:xfrm>
            <a:off x="124327" y="963546"/>
            <a:ext cx="5999666" cy="461665"/>
          </a:xfrm>
          <a:prstGeom prst="rect">
            <a:avLst/>
          </a:prstGeom>
        </p:spPr>
        <p:txBody>
          <a:bodyPr wrap="square">
            <a:spAutoFit/>
          </a:bodyPr>
          <a:lstStyle/>
          <a:p>
            <a:pPr>
              <a:defRPr sz="2800" b="1">
                <a:solidFill>
                  <a:schemeClr val="accent3"/>
                </a:solidFill>
              </a:defRPr>
            </a:pPr>
            <a:r>
              <a:rPr lang="en-US" sz="2400" dirty="0">
                <a:solidFill>
                  <a:srgbClr val="558ED6"/>
                </a:solidFill>
                <a:latin typeface="Arial" charset="0"/>
                <a:ea typeface="Arial" charset="0"/>
                <a:cs typeface="Arial" charset="0"/>
              </a:rPr>
              <a:t>Chief Data Office</a:t>
            </a:r>
          </a:p>
        </p:txBody>
      </p:sp>
      <p:sp>
        <p:nvSpPr>
          <p:cNvPr id="12" name="TextBox 11">
            <a:extLst>
              <a:ext uri="{FF2B5EF4-FFF2-40B4-BE49-F238E27FC236}">
                <a16:creationId xmlns:a16="http://schemas.microsoft.com/office/drawing/2014/main" id="{9716DAE5-A1D3-4793-AACA-F736A86A04DC}"/>
              </a:ext>
            </a:extLst>
          </p:cNvPr>
          <p:cNvSpPr txBox="1"/>
          <p:nvPr/>
        </p:nvSpPr>
        <p:spPr>
          <a:xfrm>
            <a:off x="5351025" y="5856084"/>
            <a:ext cx="5994637" cy="523220"/>
          </a:xfrm>
          <a:prstGeom prst="rect">
            <a:avLst/>
          </a:prstGeom>
          <a:noFill/>
        </p:spPr>
        <p:txBody>
          <a:bodyPr wrap="square">
            <a:spAutoFit/>
          </a:bodyPr>
          <a:lstStyle/>
          <a:p>
            <a:pPr defTabSz="456778">
              <a:defRPr/>
            </a:pPr>
            <a:r>
              <a:rPr lang="en-US" sz="1400" b="1" dirty="0">
                <a:solidFill>
                  <a:srgbClr val="18334E"/>
                </a:solidFill>
                <a:latin typeface="Arial" panose="020B0604020202020204" pitchFamily="34" charset="0"/>
                <a:cs typeface="Arial" panose="020B0604020202020204" pitchFamily="34" charset="0"/>
              </a:rPr>
              <a:t>N.C. G.S. 143B-1385</a:t>
            </a:r>
          </a:p>
          <a:p>
            <a:pPr defTabSz="456778">
              <a:defRPr/>
            </a:pPr>
            <a:r>
              <a:rPr lang="en-US" sz="1400" dirty="0">
                <a:latin typeface="Arial" panose="020B0604020202020204" pitchFamily="34" charset="0"/>
                <a:cs typeface="Arial" panose="020B0604020202020204" pitchFamily="34" charset="0"/>
              </a:rPr>
              <a:t>GDAC - Manage and coordinate enterprise data integration efforts</a:t>
            </a:r>
            <a:endParaRPr lang="en-US" sz="1400" b="1" dirty="0">
              <a:solidFill>
                <a:srgbClr val="18334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64046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05A6E14-1441-3E48-B79C-FF63179B035C}"/>
              </a:ext>
            </a:extLst>
          </p:cNvPr>
          <p:cNvSpPr/>
          <p:nvPr/>
        </p:nvSpPr>
        <p:spPr>
          <a:xfrm>
            <a:off x="775207" y="207020"/>
            <a:ext cx="184731" cy="707886"/>
          </a:xfrm>
          <a:prstGeom prst="rect">
            <a:avLst/>
          </a:prstGeom>
        </p:spPr>
        <p:txBody>
          <a:bodyPr wrap="none">
            <a:spAutoFit/>
          </a:bodyPr>
          <a:lstStyle/>
          <a:p>
            <a:pPr>
              <a:defRPr sz="2800" b="1">
                <a:solidFill>
                  <a:schemeClr val="accent3"/>
                </a:solidFill>
              </a:defRPr>
            </a:pPr>
            <a:endParaRPr lang="en-US" sz="4000" dirty="0">
              <a:solidFill>
                <a:srgbClr val="0F3C61"/>
              </a:solidFill>
              <a:latin typeface="Arial" charset="0"/>
              <a:ea typeface="Arial" charset="0"/>
              <a:cs typeface="Arial" charset="0"/>
            </a:endParaRPr>
          </a:p>
        </p:txBody>
      </p:sp>
      <p:sp>
        <p:nvSpPr>
          <p:cNvPr id="7" name="TextBox 6">
            <a:extLst>
              <a:ext uri="{FF2B5EF4-FFF2-40B4-BE49-F238E27FC236}">
                <a16:creationId xmlns:a16="http://schemas.microsoft.com/office/drawing/2014/main" id="{ED9191B0-77D1-48CD-A677-36EF4990FF8F}"/>
              </a:ext>
            </a:extLst>
          </p:cNvPr>
          <p:cNvSpPr txBox="1"/>
          <p:nvPr/>
        </p:nvSpPr>
        <p:spPr>
          <a:xfrm>
            <a:off x="2423521" y="1990711"/>
            <a:ext cx="8107625" cy="3970318"/>
          </a:xfrm>
          <a:prstGeom prst="rect">
            <a:avLst/>
          </a:prstGeom>
          <a:noFill/>
        </p:spPr>
        <p:txBody>
          <a:bodyPr wrap="square" rtlCol="0" anchor="t">
            <a:spAutoFit/>
          </a:bodyPr>
          <a:lstStyle/>
          <a:p>
            <a:pPr marL="285115" indent="-285115" defTabSz="456778">
              <a:buFont typeface="Arial,Sans-Serif" panose="020B0604020202020204" pitchFamily="34" charset="0"/>
              <a:buChar char="•"/>
              <a:defRPr/>
            </a:pPr>
            <a:r>
              <a:rPr lang="en-US" sz="2800" dirty="0">
                <a:solidFill>
                  <a:srgbClr val="33485D"/>
                </a:solidFill>
                <a:latin typeface="Arial" panose="020B0604020202020204" pitchFamily="34" charset="0"/>
                <a:cs typeface="Arial" panose="020B0604020202020204" pitchFamily="34" charset="0"/>
              </a:rPr>
              <a:t>Health</a:t>
            </a:r>
          </a:p>
          <a:p>
            <a:pPr marL="285115" indent="-285115" defTabSz="456778">
              <a:buFont typeface="Arial,Sans-Serif" panose="020B0604020202020204" pitchFamily="34" charset="0"/>
              <a:buChar char="•"/>
              <a:defRPr/>
            </a:pPr>
            <a:endParaRPr lang="en-US" sz="2800" dirty="0">
              <a:solidFill>
                <a:srgbClr val="33485D"/>
              </a:solidFill>
              <a:latin typeface="Arial" panose="020B0604020202020204" pitchFamily="34" charset="0"/>
              <a:cs typeface="Arial" panose="020B0604020202020204" pitchFamily="34" charset="0"/>
            </a:endParaRPr>
          </a:p>
          <a:p>
            <a:pPr marL="285115" indent="-285115" defTabSz="456778">
              <a:buFont typeface="Arial,Sans-Serif" panose="020B0604020202020204" pitchFamily="34" charset="0"/>
              <a:buChar char="•"/>
              <a:defRPr/>
            </a:pPr>
            <a:r>
              <a:rPr lang="en-US" sz="2800" dirty="0">
                <a:solidFill>
                  <a:srgbClr val="33485D"/>
                </a:solidFill>
                <a:latin typeface="Arial" panose="020B0604020202020204" pitchFamily="34" charset="0"/>
                <a:cs typeface="Arial" panose="020B0604020202020204" pitchFamily="34" charset="0"/>
              </a:rPr>
              <a:t>Criminal Justice and Child Safety</a:t>
            </a:r>
          </a:p>
          <a:p>
            <a:pPr marL="285115" indent="-285115" defTabSz="456778">
              <a:buFont typeface="Arial,Sans-Serif" panose="020B0604020202020204" pitchFamily="34" charset="0"/>
              <a:buChar char="•"/>
              <a:defRPr/>
            </a:pPr>
            <a:endParaRPr lang="en-US" sz="2800" dirty="0">
              <a:solidFill>
                <a:srgbClr val="33485D"/>
              </a:solidFill>
              <a:latin typeface="Arial" panose="020B0604020202020204" pitchFamily="34" charset="0"/>
              <a:cs typeface="Arial" panose="020B0604020202020204" pitchFamily="34" charset="0"/>
            </a:endParaRPr>
          </a:p>
          <a:p>
            <a:pPr marL="285115" indent="-285115" defTabSz="456778">
              <a:buFont typeface="Arial,Sans-Serif" panose="020B0604020202020204" pitchFamily="34" charset="0"/>
              <a:buChar char="•"/>
              <a:defRPr/>
            </a:pPr>
            <a:r>
              <a:rPr lang="en-US" sz="2800" dirty="0">
                <a:solidFill>
                  <a:srgbClr val="18334E"/>
                </a:solidFill>
                <a:latin typeface="Arial"/>
                <a:cs typeface="Arial"/>
              </a:rPr>
              <a:t>Financial and Transparency </a:t>
            </a:r>
          </a:p>
          <a:p>
            <a:pPr marL="285115" indent="-285115" defTabSz="456778">
              <a:buFont typeface="Arial,Sans-Serif" panose="020B0604020202020204" pitchFamily="34" charset="0"/>
              <a:buChar char="•"/>
              <a:defRPr/>
            </a:pPr>
            <a:endParaRPr lang="en-US" sz="2800" dirty="0">
              <a:solidFill>
                <a:srgbClr val="18334E"/>
              </a:solidFill>
              <a:latin typeface="Arial"/>
              <a:cs typeface="Arial"/>
            </a:endParaRPr>
          </a:p>
          <a:p>
            <a:pPr marL="285115" indent="-285115" defTabSz="456778">
              <a:buFont typeface="Arial,Sans-Serif" panose="020B0604020202020204" pitchFamily="34" charset="0"/>
              <a:buChar char="•"/>
              <a:defRPr/>
            </a:pPr>
            <a:r>
              <a:rPr lang="en-US" sz="2800" dirty="0">
                <a:solidFill>
                  <a:srgbClr val="18334E"/>
                </a:solidFill>
                <a:latin typeface="Arial"/>
                <a:cs typeface="Arial"/>
              </a:rPr>
              <a:t>Fraud and Compliance</a:t>
            </a:r>
          </a:p>
          <a:p>
            <a:pPr marL="285115" indent="-285115" defTabSz="456778">
              <a:buFont typeface="Arial,Sans-Serif" panose="020B0604020202020204" pitchFamily="34" charset="0"/>
              <a:buChar char="•"/>
              <a:defRPr/>
            </a:pPr>
            <a:endParaRPr lang="en-US" sz="2800" dirty="0">
              <a:solidFill>
                <a:srgbClr val="18334E"/>
              </a:solidFill>
              <a:latin typeface="Arial"/>
              <a:cs typeface="Arial"/>
            </a:endParaRPr>
          </a:p>
          <a:p>
            <a:pPr marL="285115" indent="-285115" defTabSz="456778">
              <a:buFont typeface="Arial,Sans-Serif" panose="020B0604020202020204" pitchFamily="34" charset="0"/>
              <a:buChar char="•"/>
              <a:defRPr/>
            </a:pPr>
            <a:r>
              <a:rPr lang="en-US" sz="2800" dirty="0">
                <a:solidFill>
                  <a:srgbClr val="18334E"/>
                </a:solidFill>
                <a:latin typeface="Arial"/>
                <a:cs typeface="Arial"/>
              </a:rPr>
              <a:t>Longitudinal and Performance</a:t>
            </a:r>
            <a:endParaRPr lang="en-US" sz="2800" b="1" dirty="0">
              <a:solidFill>
                <a:srgbClr val="18334E"/>
              </a:solidFill>
              <a:latin typeface="Arial"/>
              <a:cs typeface="Arial"/>
            </a:endParaRPr>
          </a:p>
        </p:txBody>
      </p:sp>
      <p:sp>
        <p:nvSpPr>
          <p:cNvPr id="6" name="Rectangle 5">
            <a:extLst>
              <a:ext uri="{FF2B5EF4-FFF2-40B4-BE49-F238E27FC236}">
                <a16:creationId xmlns:a16="http://schemas.microsoft.com/office/drawing/2014/main" id="{C10EC87C-9668-469A-984E-C76FEBCBF2B1}"/>
              </a:ext>
            </a:extLst>
          </p:cNvPr>
          <p:cNvSpPr/>
          <p:nvPr/>
        </p:nvSpPr>
        <p:spPr>
          <a:xfrm>
            <a:off x="819973" y="887469"/>
            <a:ext cx="5999666" cy="523220"/>
          </a:xfrm>
          <a:prstGeom prst="rect">
            <a:avLst/>
          </a:prstGeom>
        </p:spPr>
        <p:txBody>
          <a:bodyPr wrap="square">
            <a:spAutoFit/>
          </a:bodyPr>
          <a:lstStyle/>
          <a:p>
            <a:pPr>
              <a:defRPr sz="2800" b="1">
                <a:solidFill>
                  <a:schemeClr val="accent3"/>
                </a:solidFill>
              </a:defRPr>
            </a:pPr>
            <a:r>
              <a:rPr lang="en-US" sz="2800" dirty="0">
                <a:solidFill>
                  <a:srgbClr val="558ED6"/>
                </a:solidFill>
                <a:latin typeface="Arial" charset="0"/>
                <a:ea typeface="Arial" charset="0"/>
                <a:cs typeface="Arial" charset="0"/>
              </a:rPr>
              <a:t>Areas of Focus</a:t>
            </a:r>
          </a:p>
        </p:txBody>
      </p:sp>
      <p:sp>
        <p:nvSpPr>
          <p:cNvPr id="2" name="Rectangle 1">
            <a:extLst>
              <a:ext uri="{FF2B5EF4-FFF2-40B4-BE49-F238E27FC236}">
                <a16:creationId xmlns:a16="http://schemas.microsoft.com/office/drawing/2014/main" id="{81E8D2BD-B7D2-4A5F-9160-4A51F06A31B1}"/>
              </a:ext>
            </a:extLst>
          </p:cNvPr>
          <p:cNvSpPr/>
          <p:nvPr/>
        </p:nvSpPr>
        <p:spPr>
          <a:xfrm>
            <a:off x="775207" y="235737"/>
            <a:ext cx="6511719" cy="707886"/>
          </a:xfrm>
          <a:prstGeom prst="rect">
            <a:avLst/>
          </a:prstGeom>
        </p:spPr>
        <p:txBody>
          <a:bodyPr wrap="none">
            <a:spAutoFit/>
          </a:bodyPr>
          <a:lstStyle/>
          <a:p>
            <a:pPr>
              <a:defRPr sz="2800" b="1">
                <a:solidFill>
                  <a:schemeClr val="accent3"/>
                </a:solidFill>
              </a:defRPr>
            </a:pPr>
            <a:r>
              <a:rPr lang="en-US" sz="4000" dirty="0">
                <a:solidFill>
                  <a:srgbClr val="0F3C61"/>
                </a:solidFill>
                <a:latin typeface="Arial" charset="0"/>
                <a:ea typeface="Arial" charset="0"/>
                <a:cs typeface="Arial" charset="0"/>
              </a:rPr>
              <a:t>Analytic Solution Delivery</a:t>
            </a:r>
          </a:p>
        </p:txBody>
      </p:sp>
      <p:cxnSp>
        <p:nvCxnSpPr>
          <p:cNvPr id="9" name="Straight Connector 8">
            <a:extLst>
              <a:ext uri="{FF2B5EF4-FFF2-40B4-BE49-F238E27FC236}">
                <a16:creationId xmlns:a16="http://schemas.microsoft.com/office/drawing/2014/main" id="{49CD2FD9-6F20-43E4-8AB3-3651D5747808}"/>
              </a:ext>
            </a:extLst>
          </p:cNvPr>
          <p:cNvCxnSpPr>
            <a:cxnSpLocks/>
          </p:cNvCxnSpPr>
          <p:nvPr/>
        </p:nvCxnSpPr>
        <p:spPr>
          <a:xfrm>
            <a:off x="2258300" y="2005800"/>
            <a:ext cx="0" cy="4050432"/>
          </a:xfrm>
          <a:prstGeom prst="line">
            <a:avLst/>
          </a:prstGeom>
          <a:ln w="38100">
            <a:solidFill>
              <a:srgbClr val="33485D"/>
            </a:solidFill>
          </a:ln>
        </p:spPr>
        <p:style>
          <a:lnRef idx="1">
            <a:schemeClr val="accent1"/>
          </a:lnRef>
          <a:fillRef idx="0">
            <a:schemeClr val="accent1"/>
          </a:fillRef>
          <a:effectRef idx="0">
            <a:schemeClr val="accent1"/>
          </a:effectRef>
          <a:fontRef idx="minor">
            <a:schemeClr val="tx1"/>
          </a:fontRef>
        </p:style>
      </p:cxnSp>
      <p:pic>
        <p:nvPicPr>
          <p:cNvPr id="11" name="Graphic 10" descr="Shield Tick">
            <a:extLst>
              <a:ext uri="{FF2B5EF4-FFF2-40B4-BE49-F238E27FC236}">
                <a16:creationId xmlns:a16="http://schemas.microsoft.com/office/drawing/2014/main" id="{17A18FAE-D720-4E5E-82EB-FF84E3ADEC7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419836" y="2913473"/>
            <a:ext cx="576579" cy="576579"/>
          </a:xfrm>
          <a:prstGeom prst="rect">
            <a:avLst/>
          </a:prstGeom>
        </p:spPr>
      </p:pic>
      <p:pic>
        <p:nvPicPr>
          <p:cNvPr id="15" name="Graphic 14" descr="Bar chart">
            <a:extLst>
              <a:ext uri="{FF2B5EF4-FFF2-40B4-BE49-F238E27FC236}">
                <a16:creationId xmlns:a16="http://schemas.microsoft.com/office/drawing/2014/main" id="{CAF69AE0-B07E-4E9A-B746-BD2A34BB845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455800" y="3751458"/>
            <a:ext cx="576578" cy="576578"/>
          </a:xfrm>
          <a:prstGeom prst="rect">
            <a:avLst/>
          </a:prstGeom>
        </p:spPr>
      </p:pic>
      <p:pic>
        <p:nvPicPr>
          <p:cNvPr id="19" name="Graphic 18" descr="Magnifying glass">
            <a:extLst>
              <a:ext uri="{FF2B5EF4-FFF2-40B4-BE49-F238E27FC236}">
                <a16:creationId xmlns:a16="http://schemas.microsoft.com/office/drawing/2014/main" id="{0F291CF9-C17F-4EA8-B245-CAE2892BFA98}"/>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493744" y="4656937"/>
            <a:ext cx="506590" cy="506590"/>
          </a:xfrm>
          <a:prstGeom prst="rect">
            <a:avLst/>
          </a:prstGeom>
        </p:spPr>
      </p:pic>
      <p:pic>
        <p:nvPicPr>
          <p:cNvPr id="31" name="Graphic 30" descr="Route (Two Pins With A Path)">
            <a:extLst>
              <a:ext uri="{FF2B5EF4-FFF2-40B4-BE49-F238E27FC236}">
                <a16:creationId xmlns:a16="http://schemas.microsoft.com/office/drawing/2014/main" id="{6D7F0866-75E8-4DB1-9E48-A7C7367CD080}"/>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470747" y="5476259"/>
            <a:ext cx="579973" cy="579973"/>
          </a:xfrm>
          <a:prstGeom prst="rect">
            <a:avLst/>
          </a:prstGeom>
        </p:spPr>
      </p:pic>
      <p:pic>
        <p:nvPicPr>
          <p:cNvPr id="21" name="Graphic 20" descr="Heart with pulse">
            <a:extLst>
              <a:ext uri="{FF2B5EF4-FFF2-40B4-BE49-F238E27FC236}">
                <a16:creationId xmlns:a16="http://schemas.microsoft.com/office/drawing/2014/main" id="{A1CC3188-E545-4597-B311-E614B2C75E65}"/>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424934" y="1995791"/>
            <a:ext cx="607444" cy="607444"/>
          </a:xfrm>
          <a:prstGeom prst="rect">
            <a:avLst/>
          </a:prstGeom>
        </p:spPr>
      </p:pic>
    </p:spTree>
    <p:extLst>
      <p:ext uri="{BB962C8B-B14F-4D97-AF65-F5344CB8AC3E}">
        <p14:creationId xmlns:p14="http://schemas.microsoft.com/office/powerpoint/2010/main" val="1338275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05A6E14-1441-3E48-B79C-FF63179B035C}"/>
              </a:ext>
            </a:extLst>
          </p:cNvPr>
          <p:cNvSpPr/>
          <p:nvPr/>
        </p:nvSpPr>
        <p:spPr>
          <a:xfrm>
            <a:off x="775207" y="207020"/>
            <a:ext cx="184731" cy="707886"/>
          </a:xfrm>
          <a:prstGeom prst="rect">
            <a:avLst/>
          </a:prstGeom>
        </p:spPr>
        <p:txBody>
          <a:bodyPr wrap="none">
            <a:spAutoFit/>
          </a:bodyPr>
          <a:lstStyle/>
          <a:p>
            <a:pPr>
              <a:defRPr sz="2800" b="1">
                <a:solidFill>
                  <a:schemeClr val="accent3"/>
                </a:solidFill>
              </a:defRPr>
            </a:pPr>
            <a:endParaRPr lang="en-US" sz="4000" dirty="0">
              <a:solidFill>
                <a:srgbClr val="0F3C61"/>
              </a:solidFill>
              <a:latin typeface="Arial" charset="0"/>
              <a:ea typeface="Arial" charset="0"/>
              <a:cs typeface="Arial" charset="0"/>
            </a:endParaRPr>
          </a:p>
        </p:txBody>
      </p:sp>
      <p:sp>
        <p:nvSpPr>
          <p:cNvPr id="7" name="TextBox 6">
            <a:extLst>
              <a:ext uri="{FF2B5EF4-FFF2-40B4-BE49-F238E27FC236}">
                <a16:creationId xmlns:a16="http://schemas.microsoft.com/office/drawing/2014/main" id="{ED9191B0-77D1-48CD-A677-36EF4990FF8F}"/>
              </a:ext>
            </a:extLst>
          </p:cNvPr>
          <p:cNvSpPr txBox="1"/>
          <p:nvPr/>
        </p:nvSpPr>
        <p:spPr>
          <a:xfrm>
            <a:off x="775207" y="1595355"/>
            <a:ext cx="9936342" cy="4893647"/>
          </a:xfrm>
          <a:prstGeom prst="rect">
            <a:avLst/>
          </a:prstGeom>
          <a:noFill/>
        </p:spPr>
        <p:txBody>
          <a:bodyPr wrap="square" rtlCol="0" anchor="t">
            <a:spAutoFit/>
          </a:bodyPr>
          <a:lstStyle/>
          <a:p>
            <a:pPr marL="285115" indent="-285115" defTabSz="456778">
              <a:buFont typeface="Arial,Sans-Serif" panose="020B0604020202020204" pitchFamily="34" charset="0"/>
              <a:buChar char="•"/>
              <a:defRPr/>
            </a:pPr>
            <a:r>
              <a:rPr lang="en-US" sz="2400" dirty="0">
                <a:solidFill>
                  <a:srgbClr val="33485D"/>
                </a:solidFill>
                <a:latin typeface="Arial" panose="020B0604020202020204" pitchFamily="34" charset="0"/>
                <a:cs typeface="Arial" panose="020B0604020202020204" pitchFamily="34" charset="0"/>
              </a:rPr>
              <a:t>Data Stewards/Custodians define</a:t>
            </a:r>
          </a:p>
          <a:p>
            <a:pPr marL="742315" lvl="1" indent="-285115" defTabSz="456778">
              <a:buFont typeface="Arial,Sans-Serif" panose="020B0604020202020204" pitchFamily="34" charset="0"/>
              <a:buChar char="•"/>
              <a:defRPr/>
            </a:pPr>
            <a:r>
              <a:rPr lang="en-US" sz="2400" dirty="0">
                <a:solidFill>
                  <a:srgbClr val="33485D"/>
                </a:solidFill>
                <a:latin typeface="Arial" panose="020B0604020202020204" pitchFamily="34" charset="0"/>
                <a:cs typeface="Arial" panose="020B0604020202020204" pitchFamily="34" charset="0"/>
              </a:rPr>
              <a:t>Data classification</a:t>
            </a:r>
          </a:p>
          <a:p>
            <a:pPr marL="742315" lvl="1" indent="-285115" defTabSz="456778">
              <a:buFont typeface="Arial,Sans-Serif" panose="020B0604020202020204" pitchFamily="34" charset="0"/>
              <a:buChar char="•"/>
              <a:defRPr/>
            </a:pPr>
            <a:r>
              <a:rPr lang="en-US" sz="2400" dirty="0">
                <a:solidFill>
                  <a:srgbClr val="33485D"/>
                </a:solidFill>
                <a:latin typeface="Arial" panose="020B0604020202020204" pitchFamily="34" charset="0"/>
                <a:cs typeface="Arial" panose="020B0604020202020204" pitchFamily="34" charset="0"/>
              </a:rPr>
              <a:t>Data access </a:t>
            </a:r>
          </a:p>
          <a:p>
            <a:pPr marL="742315" lvl="1" indent="-285115" defTabSz="456778">
              <a:buFont typeface="Arial,Sans-Serif" panose="020B0604020202020204" pitchFamily="34" charset="0"/>
              <a:buChar char="•"/>
              <a:defRPr/>
            </a:pPr>
            <a:r>
              <a:rPr lang="en-US" sz="2400" dirty="0">
                <a:solidFill>
                  <a:srgbClr val="33485D"/>
                </a:solidFill>
                <a:latin typeface="Arial" panose="020B0604020202020204" pitchFamily="34" charset="0"/>
                <a:cs typeface="Arial" panose="020B0604020202020204" pitchFamily="34" charset="0"/>
              </a:rPr>
              <a:t>Data use</a:t>
            </a:r>
          </a:p>
          <a:p>
            <a:pPr marL="742315" lvl="1" indent="-285115" defTabSz="456778">
              <a:buFont typeface="Arial,Sans-Serif" panose="020B0604020202020204" pitchFamily="34" charset="0"/>
              <a:buChar char="•"/>
              <a:defRPr/>
            </a:pPr>
            <a:endParaRPr lang="en-US" sz="2400" dirty="0">
              <a:solidFill>
                <a:srgbClr val="33485D"/>
              </a:solidFill>
              <a:latin typeface="Arial" panose="020B0604020202020204" pitchFamily="34" charset="0"/>
              <a:cs typeface="Arial" panose="020B0604020202020204" pitchFamily="34" charset="0"/>
            </a:endParaRPr>
          </a:p>
          <a:p>
            <a:pPr marL="285115" indent="-285115" defTabSz="456778">
              <a:buFont typeface="Arial,Sans-Serif" panose="020B0604020202020204" pitchFamily="34" charset="0"/>
              <a:buChar char="•"/>
              <a:defRPr/>
            </a:pPr>
            <a:r>
              <a:rPr lang="en-US" sz="2400" dirty="0">
                <a:solidFill>
                  <a:srgbClr val="33485D"/>
                </a:solidFill>
                <a:latin typeface="Arial" panose="020B0604020202020204" pitchFamily="34" charset="0"/>
                <a:cs typeface="Arial" panose="020B0604020202020204" pitchFamily="34" charset="0"/>
              </a:rPr>
              <a:t>Infrastructure Controls – GDAC capabilities</a:t>
            </a:r>
          </a:p>
          <a:p>
            <a:pPr marL="742315" lvl="1" indent="-285115" defTabSz="456778">
              <a:buFont typeface="Arial,Sans-Serif" panose="020B0604020202020204" pitchFamily="34" charset="0"/>
              <a:buChar char="•"/>
              <a:defRPr/>
            </a:pPr>
            <a:r>
              <a:rPr lang="en-US" sz="2400" dirty="0">
                <a:solidFill>
                  <a:srgbClr val="33485D"/>
                </a:solidFill>
                <a:latin typeface="Arial" panose="020B0604020202020204" pitchFamily="34" charset="0"/>
                <a:cs typeface="Arial" panose="020B0604020202020204" pitchFamily="34" charset="0"/>
              </a:rPr>
              <a:t>Environment – CJIS standards/controls </a:t>
            </a:r>
          </a:p>
          <a:p>
            <a:pPr marL="742315" lvl="1" indent="-285115" defTabSz="456778">
              <a:buFont typeface="Arial,Sans-Serif" panose="020B0604020202020204" pitchFamily="34" charset="0"/>
              <a:buChar char="•"/>
              <a:defRPr/>
            </a:pPr>
            <a:r>
              <a:rPr lang="en-US" sz="2400" dirty="0">
                <a:solidFill>
                  <a:srgbClr val="33485D"/>
                </a:solidFill>
                <a:latin typeface="Arial" panose="020B0604020202020204" pitchFamily="34" charset="0"/>
                <a:cs typeface="Arial" panose="020B0604020202020204" pitchFamily="34" charset="0"/>
              </a:rPr>
              <a:t>Audit - Records access tracking</a:t>
            </a:r>
          </a:p>
          <a:p>
            <a:pPr marL="742315" lvl="1" indent="-285115" defTabSz="456778">
              <a:buFont typeface="Arial,Sans-Serif" panose="020B0604020202020204" pitchFamily="34" charset="0"/>
              <a:buChar char="•"/>
              <a:defRPr/>
            </a:pPr>
            <a:endParaRPr lang="en-US" sz="2400" dirty="0">
              <a:solidFill>
                <a:srgbClr val="33485D"/>
              </a:solidFill>
              <a:latin typeface="Arial" panose="020B0604020202020204" pitchFamily="34" charset="0"/>
              <a:cs typeface="Arial" panose="020B0604020202020204" pitchFamily="34" charset="0"/>
            </a:endParaRPr>
          </a:p>
          <a:p>
            <a:pPr marL="285115" indent="-285115" defTabSz="456778">
              <a:buFont typeface="Arial,Sans-Serif" panose="020B0604020202020204" pitchFamily="34" charset="0"/>
              <a:buChar char="•"/>
              <a:defRPr/>
            </a:pPr>
            <a:r>
              <a:rPr lang="en-US" sz="2400" dirty="0">
                <a:solidFill>
                  <a:srgbClr val="33485D"/>
                </a:solidFill>
                <a:latin typeface="Arial" panose="020B0604020202020204" pitchFamily="34" charset="0"/>
                <a:cs typeface="Arial" panose="020B0604020202020204" pitchFamily="34" charset="0"/>
              </a:rPr>
              <a:t>User Access Management</a:t>
            </a:r>
          </a:p>
          <a:p>
            <a:pPr marL="1199515" lvl="2" indent="-285115" defTabSz="456778">
              <a:buFont typeface="Arial,Sans-Serif" panose="020B0604020202020204" pitchFamily="34" charset="0"/>
              <a:buChar char="•"/>
              <a:defRPr/>
            </a:pPr>
            <a:r>
              <a:rPr lang="en-US" sz="2400" dirty="0">
                <a:solidFill>
                  <a:srgbClr val="33485D"/>
                </a:solidFill>
                <a:latin typeface="Arial" panose="020B0604020202020204" pitchFamily="34" charset="0"/>
                <a:cs typeface="Arial" panose="020B0604020202020204" pitchFamily="34" charset="0"/>
              </a:rPr>
              <a:t>Role based security  </a:t>
            </a:r>
          </a:p>
          <a:p>
            <a:pPr marL="1199515" lvl="2" indent="-285115" defTabSz="456778">
              <a:buFont typeface="Arial,Sans-Serif" panose="020B0604020202020204" pitchFamily="34" charset="0"/>
              <a:buChar char="•"/>
              <a:defRPr/>
            </a:pPr>
            <a:r>
              <a:rPr lang="en-US" sz="2400" dirty="0">
                <a:solidFill>
                  <a:srgbClr val="33485D"/>
                </a:solidFill>
                <a:latin typeface="Arial" panose="020B0604020202020204" pitchFamily="34" charset="0"/>
                <a:cs typeface="Arial" panose="020B0604020202020204" pitchFamily="34" charset="0"/>
              </a:rPr>
              <a:t>Multifactor Authentication (MFA)</a:t>
            </a:r>
          </a:p>
          <a:p>
            <a:pPr marL="285115" indent="-285115" defTabSz="456778">
              <a:buFont typeface="Arial,Sans-Serif" panose="020B0604020202020204" pitchFamily="34" charset="0"/>
              <a:buChar char="•"/>
              <a:defRPr/>
            </a:pPr>
            <a:endParaRPr lang="en-US" sz="2400" dirty="0">
              <a:solidFill>
                <a:srgbClr val="33485D"/>
              </a:solidFill>
              <a:latin typeface="Arial" panose="020B060402020202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C10EC87C-9668-469A-984E-C76FEBCBF2B1}"/>
              </a:ext>
            </a:extLst>
          </p:cNvPr>
          <p:cNvSpPr/>
          <p:nvPr/>
        </p:nvSpPr>
        <p:spPr>
          <a:xfrm>
            <a:off x="819973" y="887469"/>
            <a:ext cx="5999666" cy="523220"/>
          </a:xfrm>
          <a:prstGeom prst="rect">
            <a:avLst/>
          </a:prstGeom>
        </p:spPr>
        <p:txBody>
          <a:bodyPr wrap="square">
            <a:spAutoFit/>
          </a:bodyPr>
          <a:lstStyle/>
          <a:p>
            <a:pPr>
              <a:defRPr sz="2800" b="1">
                <a:solidFill>
                  <a:schemeClr val="accent3"/>
                </a:solidFill>
              </a:defRPr>
            </a:pPr>
            <a:r>
              <a:rPr lang="en-US" sz="2800" dirty="0">
                <a:solidFill>
                  <a:srgbClr val="558ED6"/>
                </a:solidFill>
                <a:latin typeface="Arial" charset="0"/>
                <a:ea typeface="Arial" charset="0"/>
                <a:cs typeface="Arial" charset="0"/>
              </a:rPr>
              <a:t>Data Governance </a:t>
            </a:r>
          </a:p>
        </p:txBody>
      </p:sp>
      <p:sp>
        <p:nvSpPr>
          <p:cNvPr id="2" name="Rectangle 1">
            <a:extLst>
              <a:ext uri="{FF2B5EF4-FFF2-40B4-BE49-F238E27FC236}">
                <a16:creationId xmlns:a16="http://schemas.microsoft.com/office/drawing/2014/main" id="{81E8D2BD-B7D2-4A5F-9160-4A51F06A31B1}"/>
              </a:ext>
            </a:extLst>
          </p:cNvPr>
          <p:cNvSpPr/>
          <p:nvPr/>
        </p:nvSpPr>
        <p:spPr>
          <a:xfrm>
            <a:off x="775207" y="235737"/>
            <a:ext cx="6553589" cy="707886"/>
          </a:xfrm>
          <a:prstGeom prst="rect">
            <a:avLst/>
          </a:prstGeom>
        </p:spPr>
        <p:txBody>
          <a:bodyPr wrap="none">
            <a:spAutoFit/>
          </a:bodyPr>
          <a:lstStyle/>
          <a:p>
            <a:pPr>
              <a:defRPr sz="2800" b="1">
                <a:solidFill>
                  <a:schemeClr val="accent3"/>
                </a:solidFill>
              </a:defRPr>
            </a:pPr>
            <a:r>
              <a:rPr lang="en-US" sz="4000" dirty="0">
                <a:solidFill>
                  <a:srgbClr val="0F3C61"/>
                </a:solidFill>
                <a:latin typeface="Arial" charset="0"/>
                <a:ea typeface="Arial" charset="0"/>
                <a:cs typeface="Arial" charset="0"/>
              </a:rPr>
              <a:t>Criminal Justice Analytics</a:t>
            </a:r>
          </a:p>
        </p:txBody>
      </p:sp>
    </p:spTree>
    <p:extLst>
      <p:ext uri="{BB962C8B-B14F-4D97-AF65-F5344CB8AC3E}">
        <p14:creationId xmlns:p14="http://schemas.microsoft.com/office/powerpoint/2010/main" val="1610488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05A6E14-1441-3E48-B79C-FF63179B035C}"/>
              </a:ext>
            </a:extLst>
          </p:cNvPr>
          <p:cNvSpPr/>
          <p:nvPr/>
        </p:nvSpPr>
        <p:spPr>
          <a:xfrm>
            <a:off x="775207" y="207020"/>
            <a:ext cx="184731" cy="707886"/>
          </a:xfrm>
          <a:prstGeom prst="rect">
            <a:avLst/>
          </a:prstGeom>
        </p:spPr>
        <p:txBody>
          <a:bodyPr wrap="none">
            <a:spAutoFit/>
          </a:bodyPr>
          <a:lstStyle/>
          <a:p>
            <a:pPr>
              <a:defRPr sz="2800" b="1">
                <a:solidFill>
                  <a:schemeClr val="accent3"/>
                </a:solidFill>
              </a:defRPr>
            </a:pPr>
            <a:endParaRPr lang="en-US" sz="4000" dirty="0">
              <a:solidFill>
                <a:srgbClr val="0F3C61"/>
              </a:solidFill>
              <a:latin typeface="Arial" charset="0"/>
              <a:ea typeface="Arial" charset="0"/>
              <a:cs typeface="Arial" charset="0"/>
            </a:endParaRPr>
          </a:p>
        </p:txBody>
      </p:sp>
      <p:sp>
        <p:nvSpPr>
          <p:cNvPr id="7" name="TextBox 6">
            <a:extLst>
              <a:ext uri="{FF2B5EF4-FFF2-40B4-BE49-F238E27FC236}">
                <a16:creationId xmlns:a16="http://schemas.microsoft.com/office/drawing/2014/main" id="{ED9191B0-77D1-48CD-A677-36EF4990FF8F}"/>
              </a:ext>
            </a:extLst>
          </p:cNvPr>
          <p:cNvSpPr txBox="1"/>
          <p:nvPr/>
        </p:nvSpPr>
        <p:spPr>
          <a:xfrm>
            <a:off x="867572" y="1595355"/>
            <a:ext cx="9936342" cy="5062924"/>
          </a:xfrm>
          <a:prstGeom prst="rect">
            <a:avLst/>
          </a:prstGeom>
          <a:noFill/>
        </p:spPr>
        <p:txBody>
          <a:bodyPr wrap="square" rtlCol="0" anchor="t">
            <a:spAutoFit/>
          </a:bodyPr>
          <a:lstStyle/>
          <a:p>
            <a:pPr marL="285115" indent="-285115" defTabSz="456778">
              <a:buFont typeface="Arial,Sans-Serif" panose="020B0604020202020204" pitchFamily="34" charset="0"/>
              <a:buChar char="•"/>
              <a:defRPr/>
            </a:pPr>
            <a:r>
              <a:rPr lang="en-US" sz="1900" dirty="0">
                <a:solidFill>
                  <a:srgbClr val="33485D"/>
                </a:solidFill>
                <a:latin typeface="Arial" panose="020B0604020202020204" pitchFamily="34" charset="0"/>
                <a:cs typeface="Arial" panose="020B0604020202020204" pitchFamily="34" charset="0"/>
              </a:rPr>
              <a:t>Criminal Justice Automated Data Services (CJLEADS) – Integrated offender records </a:t>
            </a:r>
          </a:p>
          <a:p>
            <a:pPr marL="285115" indent="-285115" defTabSz="456778">
              <a:buFont typeface="Arial,Sans-Serif" panose="020B0604020202020204" pitchFamily="34" charset="0"/>
              <a:buChar char="•"/>
              <a:defRPr/>
            </a:pPr>
            <a:endParaRPr lang="en-US" sz="1900" dirty="0">
              <a:solidFill>
                <a:srgbClr val="33485D"/>
              </a:solidFill>
              <a:latin typeface="Arial" panose="020B0604020202020204" pitchFamily="34" charset="0"/>
              <a:cs typeface="Arial" panose="020B0604020202020204" pitchFamily="34" charset="0"/>
            </a:endParaRPr>
          </a:p>
          <a:p>
            <a:pPr marL="285115" indent="-285115" defTabSz="456778">
              <a:buFont typeface="Arial,Sans-Serif" panose="020B0604020202020204" pitchFamily="34" charset="0"/>
              <a:buChar char="•"/>
              <a:defRPr/>
            </a:pPr>
            <a:r>
              <a:rPr lang="en-US" sz="1900" dirty="0">
                <a:solidFill>
                  <a:srgbClr val="33485D"/>
                </a:solidFill>
                <a:latin typeface="Arial" panose="020B0604020202020204" pitchFamily="34" charset="0"/>
                <a:cs typeface="Arial" panose="020B0604020202020204" pitchFamily="34" charset="0"/>
              </a:rPr>
              <a:t>National Instant Criminal Background Check System (NICS) Reporting</a:t>
            </a:r>
          </a:p>
          <a:p>
            <a:pPr marL="285115" indent="-285115" defTabSz="456778">
              <a:buFont typeface="Arial,Sans-Serif" panose="020B0604020202020204" pitchFamily="34" charset="0"/>
              <a:buChar char="•"/>
              <a:defRPr/>
            </a:pPr>
            <a:endParaRPr lang="en-US" sz="1900" dirty="0">
              <a:solidFill>
                <a:srgbClr val="33485D"/>
              </a:solidFill>
              <a:latin typeface="Arial" panose="020B0604020202020204" pitchFamily="34" charset="0"/>
              <a:cs typeface="Arial" panose="020B0604020202020204" pitchFamily="34" charset="0"/>
            </a:endParaRPr>
          </a:p>
          <a:p>
            <a:pPr marL="285115" indent="-285115" defTabSz="456778">
              <a:buFont typeface="Arial,Sans-Serif" panose="020B0604020202020204" pitchFamily="34" charset="0"/>
              <a:buChar char="•"/>
              <a:defRPr/>
            </a:pPr>
            <a:r>
              <a:rPr lang="en-US" sz="1900" dirty="0">
                <a:solidFill>
                  <a:srgbClr val="33485D"/>
                </a:solidFill>
                <a:latin typeface="Arial" panose="020B0604020202020204" pitchFamily="34" charset="0"/>
                <a:cs typeface="Arial" panose="020B0604020202020204" pitchFamily="34" charset="0"/>
              </a:rPr>
              <a:t>Sex Offender Compliance Alerts</a:t>
            </a:r>
          </a:p>
          <a:p>
            <a:pPr marL="285115" indent="-285115" defTabSz="456778">
              <a:buFont typeface="Arial,Sans-Serif" panose="020B0604020202020204" pitchFamily="34" charset="0"/>
              <a:buChar char="•"/>
              <a:defRPr/>
            </a:pPr>
            <a:endParaRPr lang="en-US" sz="1900" dirty="0">
              <a:solidFill>
                <a:srgbClr val="33485D"/>
              </a:solidFill>
              <a:latin typeface="Arial" panose="020B0604020202020204" pitchFamily="34" charset="0"/>
              <a:cs typeface="Arial" panose="020B0604020202020204" pitchFamily="34" charset="0"/>
            </a:endParaRPr>
          </a:p>
          <a:p>
            <a:pPr marL="285115" indent="-285115" defTabSz="456778">
              <a:buFont typeface="Arial,Sans-Serif" panose="020B0604020202020204" pitchFamily="34" charset="0"/>
              <a:buChar char="•"/>
              <a:defRPr/>
            </a:pPr>
            <a:r>
              <a:rPr lang="en-US" sz="1900" dirty="0">
                <a:solidFill>
                  <a:srgbClr val="33485D"/>
                </a:solidFill>
                <a:latin typeface="Arial" panose="020B0604020202020204" pitchFamily="34" charset="0"/>
                <a:cs typeface="Arial" panose="020B0604020202020204" pitchFamily="34" charset="0"/>
              </a:rPr>
              <a:t>Crime Lab and Court Record Integration Reporting</a:t>
            </a:r>
          </a:p>
          <a:p>
            <a:pPr marL="285115" indent="-285115" defTabSz="456778">
              <a:buFont typeface="Arial,Sans-Serif" panose="020B0604020202020204" pitchFamily="34" charset="0"/>
              <a:buChar char="•"/>
              <a:defRPr/>
            </a:pPr>
            <a:endParaRPr lang="en-US" sz="1900" dirty="0">
              <a:solidFill>
                <a:srgbClr val="33485D"/>
              </a:solidFill>
              <a:latin typeface="Arial" panose="020B0604020202020204" pitchFamily="34" charset="0"/>
              <a:cs typeface="Arial" panose="020B0604020202020204" pitchFamily="34" charset="0"/>
            </a:endParaRPr>
          </a:p>
          <a:p>
            <a:pPr marL="285115" indent="-285115" defTabSz="456778">
              <a:buFont typeface="Arial,Sans-Serif" panose="020B0604020202020204" pitchFamily="34" charset="0"/>
              <a:buChar char="•"/>
              <a:defRPr/>
            </a:pPr>
            <a:r>
              <a:rPr lang="en-US" sz="1900" dirty="0">
                <a:solidFill>
                  <a:srgbClr val="33485D"/>
                </a:solidFill>
                <a:latin typeface="Arial" panose="020B0604020202020204" pitchFamily="34" charset="0"/>
                <a:cs typeface="Arial" panose="020B0604020202020204" pitchFamily="34" charset="0"/>
              </a:rPr>
              <a:t>Recidivism Longitudinal Analysis</a:t>
            </a:r>
          </a:p>
          <a:p>
            <a:pPr marL="285115" indent="-285115" defTabSz="456778">
              <a:buFont typeface="Arial,Sans-Serif" panose="020B0604020202020204" pitchFamily="34" charset="0"/>
              <a:buChar char="•"/>
              <a:defRPr/>
            </a:pPr>
            <a:endParaRPr lang="en-US" sz="1900" dirty="0">
              <a:solidFill>
                <a:srgbClr val="33485D"/>
              </a:solidFill>
              <a:latin typeface="Arial" panose="020B0604020202020204" pitchFamily="34" charset="0"/>
              <a:cs typeface="Arial" panose="020B0604020202020204" pitchFamily="34" charset="0"/>
            </a:endParaRPr>
          </a:p>
          <a:p>
            <a:pPr marL="285115" indent="-285115" defTabSz="456778">
              <a:buFont typeface="Arial,Sans-Serif" panose="020B0604020202020204" pitchFamily="34" charset="0"/>
              <a:buChar char="•"/>
              <a:defRPr/>
            </a:pPr>
            <a:r>
              <a:rPr lang="en-US" sz="1900" dirty="0">
                <a:solidFill>
                  <a:srgbClr val="33485D"/>
                </a:solidFill>
                <a:latin typeface="Arial" panose="020B0604020202020204" pitchFamily="34" charset="0"/>
                <a:cs typeface="Arial" panose="020B0604020202020204" pitchFamily="34" charset="0"/>
              </a:rPr>
              <a:t>Investigative Case Management Systems</a:t>
            </a:r>
          </a:p>
          <a:p>
            <a:pPr marL="285115" indent="-285115" defTabSz="456778">
              <a:buFont typeface="Arial,Sans-Serif" panose="020B0604020202020204" pitchFamily="34" charset="0"/>
              <a:buChar char="•"/>
              <a:defRPr/>
            </a:pPr>
            <a:endParaRPr lang="en-US" sz="1900" dirty="0">
              <a:solidFill>
                <a:srgbClr val="33485D"/>
              </a:solidFill>
              <a:latin typeface="Arial" panose="020B0604020202020204" pitchFamily="34" charset="0"/>
              <a:cs typeface="Arial" panose="020B0604020202020204" pitchFamily="34" charset="0"/>
            </a:endParaRPr>
          </a:p>
          <a:p>
            <a:pPr marL="285115" indent="-285115" defTabSz="456778">
              <a:buFont typeface="Arial,Sans-Serif" panose="020B0604020202020204" pitchFamily="34" charset="0"/>
              <a:buChar char="•"/>
              <a:defRPr/>
            </a:pPr>
            <a:r>
              <a:rPr lang="en-US" sz="1900" dirty="0">
                <a:solidFill>
                  <a:srgbClr val="33485D"/>
                </a:solidFill>
                <a:latin typeface="Arial" panose="020B0604020202020204" pitchFamily="34" charset="0"/>
                <a:cs typeface="Arial" panose="020B0604020202020204" pitchFamily="34" charset="0"/>
              </a:rPr>
              <a:t>Adult Supervision Reporting System</a:t>
            </a:r>
          </a:p>
          <a:p>
            <a:pPr marL="285115" indent="-285115" defTabSz="456778">
              <a:buFont typeface="Arial,Sans-Serif" panose="020B0604020202020204" pitchFamily="34" charset="0"/>
              <a:buChar char="•"/>
              <a:defRPr/>
            </a:pPr>
            <a:endParaRPr lang="en-US" sz="1900" dirty="0">
              <a:solidFill>
                <a:srgbClr val="33485D"/>
              </a:solidFill>
              <a:latin typeface="Arial" panose="020B0604020202020204" pitchFamily="34" charset="0"/>
              <a:cs typeface="Arial" panose="020B0604020202020204" pitchFamily="34" charset="0"/>
            </a:endParaRPr>
          </a:p>
          <a:p>
            <a:pPr marL="285115" indent="-285115" defTabSz="456778">
              <a:buFont typeface="Arial,Sans-Serif" panose="020B0604020202020204" pitchFamily="34" charset="0"/>
              <a:buChar char="•"/>
              <a:defRPr/>
            </a:pPr>
            <a:r>
              <a:rPr lang="en-US" sz="1900" dirty="0">
                <a:solidFill>
                  <a:srgbClr val="33485D"/>
                </a:solidFill>
                <a:latin typeface="Arial" panose="020B0604020202020204" pitchFamily="34" charset="0"/>
                <a:cs typeface="Arial" panose="020B0604020202020204" pitchFamily="34" charset="0"/>
              </a:rPr>
              <a:t>Juvenile Justice Analysis</a:t>
            </a:r>
          </a:p>
          <a:p>
            <a:pPr marL="285115" indent="-285115" defTabSz="456778">
              <a:buFont typeface="Arial,Sans-Serif" panose="020B0604020202020204" pitchFamily="34" charset="0"/>
              <a:buChar char="•"/>
              <a:defRPr/>
            </a:pPr>
            <a:endParaRPr lang="en-US" sz="1900" dirty="0">
              <a:solidFill>
                <a:srgbClr val="33485D"/>
              </a:solidFill>
              <a:latin typeface="Arial" panose="020B0604020202020204" pitchFamily="34" charset="0"/>
              <a:cs typeface="Arial" panose="020B0604020202020204" pitchFamily="34" charset="0"/>
            </a:endParaRPr>
          </a:p>
          <a:p>
            <a:pPr marL="285115" indent="-285115" defTabSz="456778">
              <a:buFont typeface="Arial,Sans-Serif" panose="020B0604020202020204" pitchFamily="34" charset="0"/>
              <a:buChar char="•"/>
              <a:defRPr/>
            </a:pPr>
            <a:r>
              <a:rPr lang="en-US" sz="1900" dirty="0">
                <a:solidFill>
                  <a:srgbClr val="33485D"/>
                </a:solidFill>
                <a:latin typeface="Arial" panose="020B0604020202020204" pitchFamily="34" charset="0"/>
                <a:cs typeface="Arial" panose="020B0604020202020204" pitchFamily="34" charset="0"/>
              </a:rPr>
              <a:t>CJIS Justice Data Portal</a:t>
            </a:r>
          </a:p>
        </p:txBody>
      </p:sp>
      <p:sp>
        <p:nvSpPr>
          <p:cNvPr id="6" name="Rectangle 5">
            <a:extLst>
              <a:ext uri="{FF2B5EF4-FFF2-40B4-BE49-F238E27FC236}">
                <a16:creationId xmlns:a16="http://schemas.microsoft.com/office/drawing/2014/main" id="{C10EC87C-9668-469A-984E-C76FEBCBF2B1}"/>
              </a:ext>
            </a:extLst>
          </p:cNvPr>
          <p:cNvSpPr/>
          <p:nvPr/>
        </p:nvSpPr>
        <p:spPr>
          <a:xfrm>
            <a:off x="819973" y="887469"/>
            <a:ext cx="5999666" cy="523220"/>
          </a:xfrm>
          <a:prstGeom prst="rect">
            <a:avLst/>
          </a:prstGeom>
        </p:spPr>
        <p:txBody>
          <a:bodyPr wrap="square">
            <a:spAutoFit/>
          </a:bodyPr>
          <a:lstStyle/>
          <a:p>
            <a:pPr>
              <a:defRPr sz="2800" b="1">
                <a:solidFill>
                  <a:schemeClr val="accent3"/>
                </a:solidFill>
              </a:defRPr>
            </a:pPr>
            <a:r>
              <a:rPr lang="en-US" sz="2800" dirty="0">
                <a:solidFill>
                  <a:srgbClr val="558ED6"/>
                </a:solidFill>
                <a:latin typeface="Arial" charset="0"/>
                <a:ea typeface="Arial" charset="0"/>
                <a:cs typeface="Arial" charset="0"/>
              </a:rPr>
              <a:t>Analytic Solutions</a:t>
            </a:r>
          </a:p>
        </p:txBody>
      </p:sp>
      <p:sp>
        <p:nvSpPr>
          <p:cNvPr id="2" name="Rectangle 1">
            <a:extLst>
              <a:ext uri="{FF2B5EF4-FFF2-40B4-BE49-F238E27FC236}">
                <a16:creationId xmlns:a16="http://schemas.microsoft.com/office/drawing/2014/main" id="{81E8D2BD-B7D2-4A5F-9160-4A51F06A31B1}"/>
              </a:ext>
            </a:extLst>
          </p:cNvPr>
          <p:cNvSpPr/>
          <p:nvPr/>
        </p:nvSpPr>
        <p:spPr>
          <a:xfrm>
            <a:off x="775207" y="235737"/>
            <a:ext cx="6553589" cy="707886"/>
          </a:xfrm>
          <a:prstGeom prst="rect">
            <a:avLst/>
          </a:prstGeom>
        </p:spPr>
        <p:txBody>
          <a:bodyPr wrap="none">
            <a:spAutoFit/>
          </a:bodyPr>
          <a:lstStyle/>
          <a:p>
            <a:pPr>
              <a:defRPr sz="2800" b="1">
                <a:solidFill>
                  <a:schemeClr val="accent3"/>
                </a:solidFill>
              </a:defRPr>
            </a:pPr>
            <a:r>
              <a:rPr lang="en-US" sz="4000" dirty="0">
                <a:solidFill>
                  <a:srgbClr val="0F3C61"/>
                </a:solidFill>
                <a:latin typeface="Arial" charset="0"/>
                <a:ea typeface="Arial" charset="0"/>
                <a:cs typeface="Arial" charset="0"/>
              </a:rPr>
              <a:t>Criminal Justice Analytics</a:t>
            </a:r>
          </a:p>
        </p:txBody>
      </p:sp>
    </p:spTree>
    <p:extLst>
      <p:ext uri="{BB962C8B-B14F-4D97-AF65-F5344CB8AC3E}">
        <p14:creationId xmlns:p14="http://schemas.microsoft.com/office/powerpoint/2010/main" val="273801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05A6E14-1441-3E48-B79C-FF63179B035C}"/>
              </a:ext>
            </a:extLst>
          </p:cNvPr>
          <p:cNvSpPr/>
          <p:nvPr/>
        </p:nvSpPr>
        <p:spPr>
          <a:xfrm>
            <a:off x="775207" y="207020"/>
            <a:ext cx="184731" cy="707886"/>
          </a:xfrm>
          <a:prstGeom prst="rect">
            <a:avLst/>
          </a:prstGeom>
        </p:spPr>
        <p:txBody>
          <a:bodyPr wrap="none">
            <a:spAutoFit/>
          </a:bodyPr>
          <a:lstStyle/>
          <a:p>
            <a:pPr>
              <a:defRPr sz="2800" b="1">
                <a:solidFill>
                  <a:schemeClr val="accent3"/>
                </a:solidFill>
              </a:defRPr>
            </a:pPr>
            <a:endParaRPr lang="en-US" sz="4000" dirty="0">
              <a:solidFill>
                <a:srgbClr val="0F3C61"/>
              </a:solidFill>
              <a:latin typeface="Arial" charset="0"/>
              <a:ea typeface="Arial" charset="0"/>
              <a:cs typeface="Arial" charset="0"/>
            </a:endParaRPr>
          </a:p>
        </p:txBody>
      </p:sp>
      <p:sp>
        <p:nvSpPr>
          <p:cNvPr id="7" name="TextBox 6">
            <a:extLst>
              <a:ext uri="{FF2B5EF4-FFF2-40B4-BE49-F238E27FC236}">
                <a16:creationId xmlns:a16="http://schemas.microsoft.com/office/drawing/2014/main" id="{ED9191B0-77D1-48CD-A677-36EF4990FF8F}"/>
              </a:ext>
            </a:extLst>
          </p:cNvPr>
          <p:cNvSpPr txBox="1"/>
          <p:nvPr/>
        </p:nvSpPr>
        <p:spPr>
          <a:xfrm>
            <a:off x="867571" y="2090172"/>
            <a:ext cx="10344925" cy="4154984"/>
          </a:xfrm>
          <a:prstGeom prst="rect">
            <a:avLst/>
          </a:prstGeom>
          <a:noFill/>
        </p:spPr>
        <p:txBody>
          <a:bodyPr wrap="square" rtlCol="0" anchor="t">
            <a:spAutoFit/>
          </a:bodyPr>
          <a:lstStyle/>
          <a:p>
            <a:pPr marL="285115" indent="-285115" defTabSz="456778">
              <a:buFont typeface="Arial,Sans-Serif" panose="020B0604020202020204" pitchFamily="34" charset="0"/>
              <a:buChar char="•"/>
              <a:defRPr/>
            </a:pPr>
            <a:r>
              <a:rPr lang="en-US" sz="2400" dirty="0">
                <a:solidFill>
                  <a:srgbClr val="33485D"/>
                </a:solidFill>
                <a:latin typeface="Arial" panose="020B0604020202020204" pitchFamily="34" charset="0"/>
                <a:cs typeface="Arial" panose="020B0604020202020204" pitchFamily="34" charset="0"/>
              </a:rPr>
              <a:t>Transform data into standard data formats for easy reporting</a:t>
            </a:r>
          </a:p>
          <a:p>
            <a:pPr marL="285115" indent="-285115" defTabSz="456778">
              <a:buFont typeface="Arial,Sans-Serif" panose="020B0604020202020204" pitchFamily="34" charset="0"/>
              <a:buChar char="•"/>
              <a:defRPr/>
            </a:pPr>
            <a:endParaRPr lang="en-US" sz="2400" dirty="0">
              <a:solidFill>
                <a:srgbClr val="33485D"/>
              </a:solidFill>
              <a:latin typeface="Arial" panose="020B0604020202020204" pitchFamily="34" charset="0"/>
              <a:cs typeface="Arial" panose="020B0604020202020204" pitchFamily="34" charset="0"/>
            </a:endParaRPr>
          </a:p>
          <a:p>
            <a:pPr marL="285115" indent="-285115" defTabSz="456778">
              <a:buFont typeface="Arial,Sans-Serif" panose="020B0604020202020204" pitchFamily="34" charset="0"/>
              <a:buChar char="•"/>
              <a:defRPr/>
            </a:pPr>
            <a:r>
              <a:rPr lang="en-US" sz="2400" dirty="0">
                <a:solidFill>
                  <a:srgbClr val="33485D"/>
                </a:solidFill>
                <a:latin typeface="Arial" panose="020B0604020202020204" pitchFamily="34" charset="0"/>
                <a:cs typeface="Arial" panose="020B0604020202020204" pitchFamily="34" charset="0"/>
              </a:rPr>
              <a:t>Develop and maintain a reporting environment with user access to SAS tools for development of reports</a:t>
            </a:r>
          </a:p>
          <a:p>
            <a:pPr marL="285115" indent="-285115" defTabSz="456778">
              <a:buFont typeface="Arial,Sans-Serif" panose="020B0604020202020204" pitchFamily="34" charset="0"/>
              <a:buChar char="•"/>
              <a:defRPr/>
            </a:pPr>
            <a:endParaRPr lang="en-US" sz="2400" dirty="0">
              <a:solidFill>
                <a:srgbClr val="33485D"/>
              </a:solidFill>
              <a:latin typeface="Arial" panose="020B0604020202020204" pitchFamily="34" charset="0"/>
              <a:cs typeface="Arial" panose="020B0604020202020204" pitchFamily="34" charset="0"/>
            </a:endParaRPr>
          </a:p>
          <a:p>
            <a:pPr marL="285115" indent="-285115" defTabSz="456778">
              <a:buFont typeface="Arial,Sans-Serif" panose="020B0604020202020204" pitchFamily="34" charset="0"/>
              <a:buChar char="•"/>
              <a:defRPr/>
            </a:pPr>
            <a:r>
              <a:rPr lang="en-US" sz="2400" dirty="0">
                <a:solidFill>
                  <a:srgbClr val="33485D"/>
                </a:solidFill>
                <a:latin typeface="Arial" panose="020B0604020202020204" pitchFamily="34" charset="0"/>
                <a:cs typeface="Arial" panose="020B0604020202020204" pitchFamily="34" charset="0"/>
              </a:rPr>
              <a:t>Maintain and ensure data governance as defined by data stakeholders</a:t>
            </a:r>
          </a:p>
          <a:p>
            <a:pPr marL="285115" indent="-285115" defTabSz="456778">
              <a:buFont typeface="Arial,Sans-Serif" panose="020B0604020202020204" pitchFamily="34" charset="0"/>
              <a:buChar char="•"/>
              <a:defRPr/>
            </a:pPr>
            <a:endParaRPr lang="en-US" sz="2400" dirty="0">
              <a:solidFill>
                <a:srgbClr val="33485D"/>
              </a:solidFill>
              <a:latin typeface="Arial" panose="020B0604020202020204" pitchFamily="34" charset="0"/>
              <a:cs typeface="Arial" panose="020B0604020202020204" pitchFamily="34" charset="0"/>
            </a:endParaRPr>
          </a:p>
          <a:p>
            <a:pPr marL="285115" indent="-285115" defTabSz="456778">
              <a:buFont typeface="Arial,Sans-Serif" panose="020B0604020202020204" pitchFamily="34" charset="0"/>
              <a:buChar char="•"/>
              <a:defRPr/>
            </a:pPr>
            <a:r>
              <a:rPr lang="en-US" sz="2400" dirty="0">
                <a:solidFill>
                  <a:srgbClr val="33485D"/>
                </a:solidFill>
                <a:latin typeface="Arial" panose="020B0604020202020204" pitchFamily="34" charset="0"/>
                <a:cs typeface="Arial" panose="020B0604020202020204" pitchFamily="34" charset="0"/>
              </a:rPr>
              <a:t>Maintain CJIS security and access rights</a:t>
            </a:r>
          </a:p>
          <a:p>
            <a:pPr marL="285115" indent="-285115" defTabSz="456778">
              <a:buFont typeface="Arial,Sans-Serif" panose="020B0604020202020204" pitchFamily="34" charset="0"/>
              <a:buChar char="•"/>
              <a:defRPr/>
            </a:pPr>
            <a:endParaRPr lang="en-US" sz="2400" dirty="0">
              <a:solidFill>
                <a:srgbClr val="33485D"/>
              </a:solidFill>
              <a:latin typeface="Arial" panose="020B0604020202020204" pitchFamily="34" charset="0"/>
              <a:cs typeface="Arial" panose="020B0604020202020204" pitchFamily="34" charset="0"/>
            </a:endParaRPr>
          </a:p>
          <a:p>
            <a:pPr marL="285115" indent="-285115" defTabSz="456778">
              <a:buFont typeface="Arial,Sans-Serif" panose="020B0604020202020204" pitchFamily="34" charset="0"/>
              <a:buChar char="•"/>
              <a:defRPr/>
            </a:pPr>
            <a:endParaRPr lang="en-US" sz="2400" dirty="0">
              <a:solidFill>
                <a:srgbClr val="33485D"/>
              </a:solidFill>
              <a:latin typeface="Arial" panose="020B0604020202020204" pitchFamily="34" charset="0"/>
              <a:cs typeface="Arial" panose="020B0604020202020204" pitchFamily="34" charset="0"/>
            </a:endParaRPr>
          </a:p>
          <a:p>
            <a:pPr marL="285115" indent="-285115" defTabSz="456778">
              <a:buFont typeface="Arial,Sans-Serif" panose="020B0604020202020204" pitchFamily="34" charset="0"/>
              <a:buChar char="•"/>
              <a:defRPr/>
            </a:pPr>
            <a:endParaRPr lang="en-US" sz="2400" dirty="0">
              <a:solidFill>
                <a:srgbClr val="33485D"/>
              </a:solidFill>
              <a:latin typeface="Arial" panose="020B060402020202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C10EC87C-9668-469A-984E-C76FEBCBF2B1}"/>
              </a:ext>
            </a:extLst>
          </p:cNvPr>
          <p:cNvSpPr/>
          <p:nvPr/>
        </p:nvSpPr>
        <p:spPr>
          <a:xfrm>
            <a:off x="819972" y="887469"/>
            <a:ext cx="8466071" cy="523220"/>
          </a:xfrm>
          <a:prstGeom prst="rect">
            <a:avLst/>
          </a:prstGeom>
        </p:spPr>
        <p:txBody>
          <a:bodyPr wrap="square">
            <a:spAutoFit/>
          </a:bodyPr>
          <a:lstStyle/>
          <a:p>
            <a:pPr>
              <a:defRPr sz="2800" b="1">
                <a:solidFill>
                  <a:schemeClr val="accent3"/>
                </a:solidFill>
              </a:defRPr>
            </a:pPr>
            <a:r>
              <a:rPr lang="en-US" sz="2800" dirty="0">
                <a:solidFill>
                  <a:srgbClr val="558ED6"/>
                </a:solidFill>
                <a:latin typeface="Arial" charset="0"/>
                <a:ea typeface="Arial" charset="0"/>
                <a:cs typeface="Arial" charset="0"/>
              </a:rPr>
              <a:t>Criminal Justice Analysis Center Project</a:t>
            </a:r>
          </a:p>
        </p:txBody>
      </p:sp>
      <p:sp>
        <p:nvSpPr>
          <p:cNvPr id="2" name="Rectangle 1">
            <a:extLst>
              <a:ext uri="{FF2B5EF4-FFF2-40B4-BE49-F238E27FC236}">
                <a16:creationId xmlns:a16="http://schemas.microsoft.com/office/drawing/2014/main" id="{81E8D2BD-B7D2-4A5F-9160-4A51F06A31B1}"/>
              </a:ext>
            </a:extLst>
          </p:cNvPr>
          <p:cNvSpPr/>
          <p:nvPr/>
        </p:nvSpPr>
        <p:spPr>
          <a:xfrm>
            <a:off x="775207" y="235737"/>
            <a:ext cx="4947188" cy="707886"/>
          </a:xfrm>
          <a:prstGeom prst="rect">
            <a:avLst/>
          </a:prstGeom>
        </p:spPr>
        <p:txBody>
          <a:bodyPr wrap="none">
            <a:spAutoFit/>
          </a:bodyPr>
          <a:lstStyle/>
          <a:p>
            <a:pPr>
              <a:defRPr sz="2800" b="1">
                <a:solidFill>
                  <a:schemeClr val="accent3"/>
                </a:solidFill>
              </a:defRPr>
            </a:pPr>
            <a:r>
              <a:rPr lang="en-US" sz="4000" dirty="0">
                <a:solidFill>
                  <a:srgbClr val="0F3C61"/>
                </a:solidFill>
                <a:latin typeface="Arial" charset="0"/>
                <a:ea typeface="Arial" charset="0"/>
                <a:cs typeface="Arial" charset="0"/>
              </a:rPr>
              <a:t>Justice Data Portal </a:t>
            </a:r>
          </a:p>
        </p:txBody>
      </p:sp>
    </p:spTree>
    <p:extLst>
      <p:ext uri="{BB962C8B-B14F-4D97-AF65-F5344CB8AC3E}">
        <p14:creationId xmlns:p14="http://schemas.microsoft.com/office/powerpoint/2010/main" val="120865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1">
            <a:extLst>
              <a:ext uri="{FF2B5EF4-FFF2-40B4-BE49-F238E27FC236}">
                <a16:creationId xmlns:a16="http://schemas.microsoft.com/office/drawing/2014/main" id="{C5EBDF7F-A0A1-4334-864F-95A8F00FC937}"/>
              </a:ext>
            </a:extLst>
          </p:cNvPr>
          <p:cNvSpPr txBox="1">
            <a:spLocks/>
          </p:cNvSpPr>
          <p:nvPr/>
        </p:nvSpPr>
        <p:spPr>
          <a:xfrm>
            <a:off x="0" y="1666213"/>
            <a:ext cx="9552571" cy="4883944"/>
          </a:xfrm>
          <a:prstGeom prst="rect">
            <a:avLst/>
          </a:prstGeom>
        </p:spPr>
        <p:txBody>
          <a:bodyPr vert="horz">
            <a:normAutofit lnSpcReduction="10000"/>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lvl="3">
              <a:buClrTx/>
              <a:buFont typeface="Arial" panose="020B0604020202020204" pitchFamily="34" charset="0"/>
              <a:buChar char="•"/>
              <a:defRPr/>
            </a:pPr>
            <a:r>
              <a:rPr kumimoji="0" lang="en-US" sz="2900" b="0" i="0" u="none" strike="noStrike" kern="1200" cap="none" spc="0" normalizeH="0" baseline="0" noProof="0" dirty="0">
                <a:ln>
                  <a:noFill/>
                </a:ln>
                <a:solidFill>
                  <a:schemeClr val="tx2"/>
                </a:solidFill>
                <a:effectLst/>
                <a:uLnTx/>
                <a:uFillTx/>
                <a:latin typeface="Calibri"/>
                <a:ea typeface="+mn-ea"/>
                <a:cs typeface="+mn-cs"/>
              </a:rPr>
              <a:t>The CJAC is North Carolina’s Statistical Analysis Center (SAC)</a:t>
            </a:r>
          </a:p>
          <a:p>
            <a:pPr lvl="5">
              <a:buClrTx/>
              <a:buFont typeface="Arial" panose="020B0604020202020204" pitchFamily="34" charset="0"/>
              <a:buChar char="•"/>
              <a:defRPr/>
            </a:pPr>
            <a:r>
              <a:rPr lang="en-US" sz="3000" dirty="0">
                <a:solidFill>
                  <a:schemeClr val="tx2"/>
                </a:solidFill>
                <a:latin typeface="Calibri"/>
              </a:rPr>
              <a:t>Analyze and interpret operational, management, and research information to contribute to effective state policies </a:t>
            </a:r>
          </a:p>
          <a:p>
            <a:pPr lvl="5">
              <a:buClrTx/>
              <a:buFont typeface="Arial" panose="020B0604020202020204" pitchFamily="34" charset="0"/>
              <a:buChar char="•"/>
              <a:defRPr/>
            </a:pPr>
            <a:r>
              <a:rPr lang="en-US" sz="3000" dirty="0">
                <a:solidFill>
                  <a:schemeClr val="tx2"/>
                </a:solidFill>
              </a:rPr>
              <a:t>Carry out Federal Data Requirements</a:t>
            </a:r>
          </a:p>
          <a:p>
            <a:pPr>
              <a:spcBef>
                <a:spcPts val="324"/>
              </a:spcBef>
              <a:buClrTx/>
              <a:buSzTx/>
              <a:buFont typeface="Arial" panose="020B0604020202020204" pitchFamily="34" charset="0"/>
              <a:buChar char="•"/>
              <a:defRPr/>
            </a:pPr>
            <a:endParaRPr kumimoji="0" lang="en-US" sz="3200" b="0" i="0" u="none" strike="noStrike" kern="1200" cap="none" spc="0" normalizeH="0" baseline="0" noProof="0" dirty="0">
              <a:ln>
                <a:noFill/>
              </a:ln>
              <a:solidFill>
                <a:schemeClr val="tx2"/>
              </a:solidFill>
              <a:effectLst/>
              <a:uLnTx/>
              <a:uFillTx/>
              <a:latin typeface="Calibri"/>
              <a:ea typeface="+mn-ea"/>
              <a:cs typeface="+mn-cs"/>
            </a:endParaRPr>
          </a:p>
          <a:p>
            <a:pPr lvl="3">
              <a:buClrTx/>
              <a:buFont typeface="Arial" panose="020B0604020202020204" pitchFamily="34" charset="0"/>
              <a:buChar char="•"/>
              <a:defRPr/>
            </a:pPr>
            <a:r>
              <a:rPr lang="en-US" sz="2900" dirty="0">
                <a:solidFill>
                  <a:schemeClr val="tx2"/>
                </a:solidFill>
              </a:rPr>
              <a:t>Part of the Governor’s Crime Commission</a:t>
            </a:r>
          </a:p>
          <a:p>
            <a:pPr lvl="3">
              <a:buClrTx/>
              <a:buFont typeface="Arial" panose="020B0604020202020204" pitchFamily="34" charset="0"/>
              <a:buChar char="•"/>
              <a:defRPr/>
            </a:pPr>
            <a:endParaRPr lang="en-US" sz="2900" dirty="0">
              <a:solidFill>
                <a:schemeClr val="tx2"/>
              </a:solidFill>
            </a:endParaRPr>
          </a:p>
          <a:p>
            <a:pPr lvl="3">
              <a:buClrTx/>
              <a:buFont typeface="Arial" panose="020B0604020202020204" pitchFamily="34" charset="0"/>
              <a:buChar char="•"/>
              <a:defRPr/>
            </a:pPr>
            <a:r>
              <a:rPr lang="en-US" sz="2900" dirty="0">
                <a:solidFill>
                  <a:schemeClr val="tx2"/>
                </a:solidFill>
              </a:rPr>
              <a:t>SACs are members of the Justice Research and Statistics Association</a:t>
            </a:r>
          </a:p>
        </p:txBody>
      </p:sp>
      <p:sp>
        <p:nvSpPr>
          <p:cNvPr id="9" name="Title 2">
            <a:extLst>
              <a:ext uri="{FF2B5EF4-FFF2-40B4-BE49-F238E27FC236}">
                <a16:creationId xmlns:a16="http://schemas.microsoft.com/office/drawing/2014/main" id="{54543804-B13B-46B8-834F-561AEBD4C3E7}"/>
              </a:ext>
            </a:extLst>
          </p:cNvPr>
          <p:cNvSpPr txBox="1">
            <a:spLocks/>
          </p:cNvSpPr>
          <p:nvPr/>
        </p:nvSpPr>
        <p:spPr>
          <a:xfrm>
            <a:off x="375727" y="556418"/>
            <a:ext cx="8229600" cy="715962"/>
          </a:xfrm>
          <a:prstGeom prst="rect">
            <a:avLst/>
          </a:prstGeom>
        </p:spPr>
        <p:txBody>
          <a:bodyPr vert="horz" lIns="91440" tIns="45720" rIns="91440" bIns="45720" rtlCol="0" anchor="b">
            <a:normAutofit fontScale="7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b="1" dirty="0"/>
              <a:t>Criminal Justice Analysis Center (CJAC) </a:t>
            </a:r>
          </a:p>
        </p:txBody>
      </p:sp>
    </p:spTree>
    <p:extLst>
      <p:ext uri="{BB962C8B-B14F-4D97-AF65-F5344CB8AC3E}">
        <p14:creationId xmlns:p14="http://schemas.microsoft.com/office/powerpoint/2010/main" val="21114901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1">
            <a:extLst>
              <a:ext uri="{FF2B5EF4-FFF2-40B4-BE49-F238E27FC236}">
                <a16:creationId xmlns:a16="http://schemas.microsoft.com/office/drawing/2014/main" id="{C0D5A1E9-3DAF-41A9-B0A9-7E9CD19355A6}"/>
              </a:ext>
            </a:extLst>
          </p:cNvPr>
          <p:cNvSpPr>
            <a:spLocks noGrp="1"/>
          </p:cNvSpPr>
          <p:nvPr>
            <p:ph idx="1"/>
          </p:nvPr>
        </p:nvSpPr>
        <p:spPr>
          <a:xfrm>
            <a:off x="690102" y="1425298"/>
            <a:ext cx="10657211" cy="5211271"/>
          </a:xfrm>
        </p:spPr>
        <p:txBody>
          <a:bodyPr>
            <a:normAutofit fontScale="92500" lnSpcReduction="20000"/>
          </a:bodyPr>
          <a:lstStyle/>
          <a:p>
            <a:r>
              <a:rPr lang="en-US" dirty="0"/>
              <a:t>Online, interactive public access to select state criminal justice data</a:t>
            </a:r>
          </a:p>
          <a:p>
            <a:pPr marL="0" indent="0">
              <a:buNone/>
            </a:pPr>
            <a:endParaRPr lang="en-US" sz="2600" dirty="0"/>
          </a:p>
          <a:p>
            <a:r>
              <a:rPr lang="en-US" dirty="0"/>
              <a:t>Utilizes existing data in a comprehensive way</a:t>
            </a:r>
          </a:p>
          <a:p>
            <a:endParaRPr lang="en-US" sz="2600" dirty="0"/>
          </a:p>
          <a:p>
            <a:r>
              <a:rPr lang="en-US" dirty="0"/>
              <a:t>Centralizes justice data from multiple agencies for integrated analysis</a:t>
            </a:r>
          </a:p>
          <a:p>
            <a:pPr lvl="1"/>
            <a:r>
              <a:rPr lang="en-US" dirty="0"/>
              <a:t>NIBRS Data</a:t>
            </a:r>
          </a:p>
          <a:p>
            <a:pPr lvl="1"/>
            <a:r>
              <a:rPr lang="en-US" dirty="0"/>
              <a:t>Traffic Stop Data</a:t>
            </a:r>
          </a:p>
          <a:p>
            <a:pPr lvl="1"/>
            <a:r>
              <a:rPr lang="en-US" dirty="0"/>
              <a:t>Computerized Criminal History (CCH) Data*</a:t>
            </a:r>
          </a:p>
          <a:p>
            <a:pPr lvl="1"/>
            <a:r>
              <a:rPr lang="en-US" dirty="0"/>
              <a:t>Jurisdictional Population Data</a:t>
            </a:r>
          </a:p>
          <a:p>
            <a:pPr marL="457200" lvl="1" indent="0">
              <a:buNone/>
            </a:pPr>
            <a:endParaRPr lang="en-US" dirty="0"/>
          </a:p>
          <a:p>
            <a:r>
              <a:rPr lang="en-US" dirty="0"/>
              <a:t>Facilitates data-driven decision making</a:t>
            </a:r>
          </a:p>
          <a:p>
            <a:pPr marL="0" indent="0">
              <a:buNone/>
            </a:pPr>
            <a:endParaRPr lang="en-US" dirty="0"/>
          </a:p>
          <a:p>
            <a:pPr marL="0" indent="0">
              <a:buNone/>
            </a:pPr>
            <a:r>
              <a:rPr lang="en-US" dirty="0"/>
              <a:t>*</a:t>
            </a:r>
            <a:r>
              <a:rPr lang="en-US" sz="2200" dirty="0"/>
              <a:t>Specific use of CCH data has not been determined. Because of its highly sensitive nature, data associated with CCH is strictly regulated by Criminal Justice Information Services (CJIS) Security Policy.</a:t>
            </a:r>
          </a:p>
        </p:txBody>
      </p:sp>
      <p:sp>
        <p:nvSpPr>
          <p:cNvPr id="7" name="Title 2">
            <a:extLst>
              <a:ext uri="{FF2B5EF4-FFF2-40B4-BE49-F238E27FC236}">
                <a16:creationId xmlns:a16="http://schemas.microsoft.com/office/drawing/2014/main" id="{B1E18507-5176-485D-B4CF-2D7901CF2968}"/>
              </a:ext>
            </a:extLst>
          </p:cNvPr>
          <p:cNvSpPr>
            <a:spLocks noGrp="1"/>
          </p:cNvSpPr>
          <p:nvPr>
            <p:ph type="title"/>
          </p:nvPr>
        </p:nvSpPr>
        <p:spPr>
          <a:xfrm>
            <a:off x="364406" y="416740"/>
            <a:ext cx="8229600" cy="715962"/>
          </a:xfrm>
        </p:spPr>
        <p:txBody>
          <a:bodyPr>
            <a:normAutofit/>
          </a:bodyPr>
          <a:lstStyle/>
          <a:p>
            <a:r>
              <a:rPr lang="en-US" sz="4200" b="1" dirty="0"/>
              <a:t>Justice Data Portal</a:t>
            </a:r>
          </a:p>
        </p:txBody>
      </p:sp>
    </p:spTree>
    <p:extLst>
      <p:ext uri="{BB962C8B-B14F-4D97-AF65-F5344CB8AC3E}">
        <p14:creationId xmlns:p14="http://schemas.microsoft.com/office/powerpoint/2010/main" val="599458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1">
            <a:extLst>
              <a:ext uri="{FF2B5EF4-FFF2-40B4-BE49-F238E27FC236}">
                <a16:creationId xmlns:a16="http://schemas.microsoft.com/office/drawing/2014/main" id="{C0D5A1E9-3DAF-41A9-B0A9-7E9CD19355A6}"/>
              </a:ext>
            </a:extLst>
          </p:cNvPr>
          <p:cNvSpPr>
            <a:spLocks noGrp="1"/>
          </p:cNvSpPr>
          <p:nvPr>
            <p:ph idx="1"/>
          </p:nvPr>
        </p:nvSpPr>
        <p:spPr>
          <a:xfrm>
            <a:off x="793072" y="1178329"/>
            <a:ext cx="8342472" cy="5504683"/>
          </a:xfrm>
        </p:spPr>
        <p:txBody>
          <a:bodyPr>
            <a:normAutofit/>
          </a:bodyPr>
          <a:lstStyle/>
          <a:p>
            <a:r>
              <a:rPr lang="en-US" dirty="0"/>
              <a:t>Disparate data sources</a:t>
            </a:r>
          </a:p>
          <a:p>
            <a:pPr lvl="1"/>
            <a:r>
              <a:rPr lang="en-US" dirty="0">
                <a:solidFill>
                  <a:schemeClr val="accent1"/>
                </a:solidFill>
              </a:rPr>
              <a:t>GDAC developed the ETL process and storage to allow for the scheduled transfer of data to a secure environment for CJAC</a:t>
            </a:r>
          </a:p>
          <a:p>
            <a:r>
              <a:rPr lang="en-US" dirty="0"/>
              <a:t>Working with big data with small resources</a:t>
            </a:r>
          </a:p>
          <a:p>
            <a:pPr lvl="1"/>
            <a:r>
              <a:rPr lang="en-US" dirty="0"/>
              <a:t>IT: </a:t>
            </a:r>
            <a:r>
              <a:rPr lang="en-US" dirty="0">
                <a:solidFill>
                  <a:schemeClr val="accent1"/>
                </a:solidFill>
              </a:rPr>
              <a:t>We leverage GDAC’s technical skills and resources</a:t>
            </a:r>
          </a:p>
          <a:p>
            <a:pPr lvl="1"/>
            <a:r>
              <a:rPr lang="en-US" dirty="0"/>
              <a:t>Personnel: </a:t>
            </a:r>
            <a:r>
              <a:rPr lang="en-US" dirty="0">
                <a:solidFill>
                  <a:schemeClr val="accent1"/>
                </a:solidFill>
              </a:rPr>
              <a:t>Access to both GDAC and SAS developers</a:t>
            </a:r>
          </a:p>
          <a:p>
            <a:pPr lvl="1"/>
            <a:r>
              <a:rPr lang="en-US" dirty="0"/>
              <a:t>Application Software: </a:t>
            </a:r>
            <a:r>
              <a:rPr lang="en-US" dirty="0">
                <a:solidFill>
                  <a:schemeClr val="accent1"/>
                </a:solidFill>
              </a:rPr>
              <a:t>Access to SAS tools</a:t>
            </a:r>
          </a:p>
          <a:p>
            <a:r>
              <a:rPr lang="en-US" dirty="0"/>
              <a:t>Cost</a:t>
            </a:r>
          </a:p>
          <a:p>
            <a:pPr lvl="1"/>
            <a:r>
              <a:rPr lang="en-US" dirty="0">
                <a:solidFill>
                  <a:schemeClr val="accent1"/>
                </a:solidFill>
              </a:rPr>
              <a:t>One time development fee</a:t>
            </a:r>
          </a:p>
          <a:p>
            <a:r>
              <a:rPr lang="en-US" dirty="0"/>
              <a:t>Maintenance</a:t>
            </a:r>
          </a:p>
          <a:p>
            <a:pPr lvl="1"/>
            <a:r>
              <a:rPr lang="en-US" dirty="0">
                <a:solidFill>
                  <a:schemeClr val="accent1"/>
                </a:solidFill>
              </a:rPr>
              <a:t>GDAC and internal processes handle ongoing maintenance </a:t>
            </a:r>
          </a:p>
        </p:txBody>
      </p:sp>
      <p:sp>
        <p:nvSpPr>
          <p:cNvPr id="7" name="Title 2">
            <a:extLst>
              <a:ext uri="{FF2B5EF4-FFF2-40B4-BE49-F238E27FC236}">
                <a16:creationId xmlns:a16="http://schemas.microsoft.com/office/drawing/2014/main" id="{B1E18507-5176-485D-B4CF-2D7901CF2968}"/>
              </a:ext>
            </a:extLst>
          </p:cNvPr>
          <p:cNvSpPr>
            <a:spLocks noGrp="1"/>
          </p:cNvSpPr>
          <p:nvPr>
            <p:ph type="title"/>
          </p:nvPr>
        </p:nvSpPr>
        <p:spPr>
          <a:xfrm>
            <a:off x="361236" y="272642"/>
            <a:ext cx="8229600" cy="715962"/>
          </a:xfrm>
        </p:spPr>
        <p:txBody>
          <a:bodyPr>
            <a:normAutofit/>
          </a:bodyPr>
          <a:lstStyle/>
          <a:p>
            <a:r>
              <a:rPr lang="en-US" sz="4200" b="1" dirty="0"/>
              <a:t>CJAC and GDAC Relationship</a:t>
            </a:r>
          </a:p>
        </p:txBody>
      </p:sp>
    </p:spTree>
    <p:extLst>
      <p:ext uri="{BB962C8B-B14F-4D97-AF65-F5344CB8AC3E}">
        <p14:creationId xmlns:p14="http://schemas.microsoft.com/office/powerpoint/2010/main" val="34777007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6028</TotalTime>
  <Words>1094</Words>
  <Application>Microsoft Office PowerPoint</Application>
  <PresentationFormat>Widescreen</PresentationFormat>
  <Paragraphs>136</Paragraphs>
  <Slides>10</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Arial,Sans-Serif</vt:lpstr>
      <vt:lpstr>Calibri</vt:lpstr>
      <vt:lpstr>Calibri Light</vt:lpstr>
      <vt:lpstr>Office Theme</vt:lpstr>
      <vt:lpstr>Criminal Justice Data Partnership</vt:lpstr>
      <vt:lpstr>PowerPoint Presentation</vt:lpstr>
      <vt:lpstr>PowerPoint Presentation</vt:lpstr>
      <vt:lpstr>PowerPoint Presentation</vt:lpstr>
      <vt:lpstr>PowerPoint Presentation</vt:lpstr>
      <vt:lpstr>PowerPoint Presentation</vt:lpstr>
      <vt:lpstr>PowerPoint Presentation</vt:lpstr>
      <vt:lpstr>Justice Data Portal</vt:lpstr>
      <vt:lpstr>CJAC and GDAC Relationship</vt:lpstr>
      <vt:lpstr>Thank you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Parker, Timothy</dc:creator>
  <cp:lastModifiedBy>Burroughs, Carol M</cp:lastModifiedBy>
  <cp:revision>17</cp:revision>
  <dcterms:created xsi:type="dcterms:W3CDTF">2021-07-15T12:13:01Z</dcterms:created>
  <dcterms:modified xsi:type="dcterms:W3CDTF">2021-07-21T15:18:50Z</dcterms:modified>
</cp:coreProperties>
</file>