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403" r:id="rId5"/>
    <p:sldId id="314" r:id="rId6"/>
    <p:sldId id="451" r:id="rId7"/>
    <p:sldId id="453" r:id="rId8"/>
    <p:sldId id="456" r:id="rId9"/>
    <p:sldId id="454" r:id="rId10"/>
    <p:sldId id="458" r:id="rId11"/>
    <p:sldId id="459" r:id="rId12"/>
    <p:sldId id="461" r:id="rId13"/>
    <p:sldId id="4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otella, Natalia" initials="BN" lastIdx="1" clrIdx="6">
    <p:extLst>
      <p:ext uri="{19B8F6BF-5375-455C-9EA6-DF929625EA0E}">
        <p15:presenceInfo xmlns:p15="http://schemas.microsoft.com/office/powerpoint/2012/main" userId="S::natalia.botella_nc.gov#ext#@justice365.onmicrosoft.com::bda22705-831d-47d5-96ab-1840439bb666" providerId="AD"/>
      </p:ext>
    </p:extLst>
  </p:cmAuthor>
  <p:cmAuthor id="1" name="Jacquet, Jean-Paul" initials="JJ" lastIdx="7" clrIdx="0">
    <p:extLst>
      <p:ext uri="{19B8F6BF-5375-455C-9EA6-DF929625EA0E}">
        <p15:presenceInfo xmlns:p15="http://schemas.microsoft.com/office/powerpoint/2012/main" userId="S::elb_sc.nccourts.org#ext#@justice365.onmicrosoft.com::2b8a1d56-18c3-481b-8102-91da29dbbca5" providerId="AD"/>
      </p:ext>
    </p:extLst>
  </p:cmAuthor>
  <p:cmAuthor id="2" name="Spolar, Ellen" initials="SE" lastIdx="5" clrIdx="1">
    <p:extLst>
      <p:ext uri="{19B8F6BF-5375-455C-9EA6-DF929625EA0E}">
        <p15:presenceInfo xmlns:p15="http://schemas.microsoft.com/office/powerpoint/2012/main" userId="S::espolar@ncdoj.gov::9ec8fded-53f0-4e15-bc08-60b27c32861f" providerId="AD"/>
      </p:ext>
    </p:extLst>
  </p:cmAuthor>
  <p:cmAuthor id="3" name="Spolar, Ellen" initials="SE [2]" lastIdx="13" clrIdx="2">
    <p:extLst>
      <p:ext uri="{19B8F6BF-5375-455C-9EA6-DF929625EA0E}">
        <p15:presenceInfo xmlns:p15="http://schemas.microsoft.com/office/powerpoint/2012/main" userId="S-1-5-21-3353935434-2814148687-4241177409-41996" providerId="AD"/>
      </p:ext>
    </p:extLst>
  </p:cmAuthor>
  <p:cmAuthor id="4" name="Sabin, Greg" initials="SG" lastIdx="1" clrIdx="3">
    <p:extLst>
      <p:ext uri="{19B8F6BF-5375-455C-9EA6-DF929625EA0E}">
        <p15:presenceInfo xmlns:p15="http://schemas.microsoft.com/office/powerpoint/2012/main" userId="S::gsabin@ncdoj.gov::a5e25277-473b-4777-94a8-60128152baae" providerId="AD"/>
      </p:ext>
    </p:extLst>
  </p:cmAuthor>
  <p:cmAuthor id="5" name="Cooley-Dismukes, Leslie" initials="CL" lastIdx="1" clrIdx="4">
    <p:extLst>
      <p:ext uri="{19B8F6BF-5375-455C-9EA6-DF929625EA0E}">
        <p15:presenceInfo xmlns:p15="http://schemas.microsoft.com/office/powerpoint/2012/main" userId="S::ldismukes@ncdoj.gov::206a442e-1d3a-4b71-9af6-dfb965f24a51" providerId="AD"/>
      </p:ext>
    </p:extLst>
  </p:cmAuthor>
  <p:cmAuthor id="6" name="Restucha-Klem, Amalia (Mercedes)" initials="R(" lastIdx="1" clrIdx="5">
    <p:extLst>
      <p:ext uri="{19B8F6BF-5375-455C-9EA6-DF929625EA0E}">
        <p15:presenceInfo xmlns:p15="http://schemas.microsoft.com/office/powerpoint/2012/main" userId="S::arestuchaklem@ncdoj.gov::2e0d073e-f081-4928-9cb3-7f2e9c7e59d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1B19F-700E-B000-B059-93828471C597}" v="501" dt="2021-03-04T20:30:21.672"/>
    <p1510:client id="{1100F269-72FE-422F-8346-31ADECBAA4E6}" vWet="2" dt="2021-03-03T15:48:05.398"/>
    <p1510:client id="{2584B696-DCDF-41F1-AC86-4EB8263C5616}" v="2" dt="2021-03-04T14:50:15.398"/>
    <p1510:client id="{2900BC9F-806E-B000-DC38-36C43115A543}" v="102" dt="2021-04-07T19:37:25.121"/>
    <p1510:client id="{37816109-87CD-0B66-07F1-EF55B526CCEF}" v="263" dt="2021-05-28T00:41:26.344"/>
    <p1510:client id="{44D6B667-759D-2E9E-400B-25C023EF1764}" v="70" dt="2021-03-05T13:34:46.117"/>
    <p1510:client id="{4A0AB19F-B00E-B000-B059-9065B5AC1D90}" v="525" dt="2021-03-04T18:27:00.633"/>
    <p1510:client id="{4D276BE3-19FA-3069-B01C-92544555E8DF}" v="7" dt="2021-03-04T21:12:13.964"/>
    <p1510:client id="{5B9CE4CB-A663-FD61-159D-6522E82DB38E}" v="1154" dt="2021-03-04T19:57:48.504"/>
    <p1510:client id="{7230AAA4-43A8-2D21-5863-17C8DE1427BF}" v="34" dt="2021-03-04T20:52:11.513"/>
    <p1510:client id="{7715196B-E7CE-4824-721F-73AAEF7E2A67}" v="236" dt="2021-04-07T15:41:51.869"/>
    <p1510:client id="{7EFEB09F-50A1-B000-B07C-DED8FBDDA1C1}" v="10" dt="2021-03-04T15:07:32.867"/>
    <p1510:client id="{8C98BB9F-205D-B000-B059-9E140FCEC499}" v="149" dt="2021-04-06T13:38:19.841"/>
    <p1510:client id="{8F15B19F-3072-B000-B07C-D82978E1B046}" v="32" dt="2021-03-04T21:42:38.793"/>
    <p1510:client id="{91FEB09F-30A6-B000-B059-9ECC5FC8C154}" v="173" dt="2021-03-04T14:59:51.379"/>
    <p1510:client id="{9847B20A-8226-9D58-9C67-63EEFA9FAFD9}" v="2924" dt="2021-04-06T17:53:05.379"/>
    <p1510:client id="{A1C8B09F-E005-B000-B059-9CEFC85551AD}" v="571" dt="2021-03-03T23:20:00.678"/>
    <p1510:client id="{A32EB19F-207F-B000-B07C-DE63797A5128}" v="202" dt="2021-03-05T04:59:53.893"/>
    <p1510:client id="{AED09945-DBE5-12CC-2FA1-B48552226053}" v="208" dt="2021-04-06T20:21:56.247"/>
    <p1510:client id="{C309B19F-10C1-B000-B07C-DD7A31457356}" v="156" dt="2021-03-04T18:15:59.991"/>
    <p1510:client id="{CF3DBC9F-C0CF-B000-B059-9BE8FB3BBE7C}" v="49" dt="2021-04-08T13:39:50.467"/>
    <p1510:client id="{D5AABB9F-A00E-B000-DC38-308E07DB8737}" v="30" dt="2021-04-06T18:45:52.389"/>
    <p1510:client id="{D644BC9F-701E-B000-B059-9D58C9896892}" v="2" dt="2021-04-08T15:36:28.586"/>
    <p1510:client id="{D7AEB09F-60F0-B000-B059-9A86510EF38A}" v="2719" dt="2021-03-03T18:04:59.737"/>
    <p1510:client id="{DDE269FC-E2A2-4A49-8805-7DDBBC5904D8}" v="600" dt="2021-04-06T19:50:05.414"/>
    <p1510:client id="{E94CB19F-C0AC-B000-B059-93EBF4DE832D}" v="140" dt="2021-03-05T14:13:48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31D5A-3786-40A1-A3B4-5E2654AE4F54}" type="datetimeFigureOut">
              <a:rPr lang="en-US"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20096-D57C-45FA-BE3B-8AF1E899869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1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Justice Earls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08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95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NCCJ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84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2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77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1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68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0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65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NCCJ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220096-D57C-45FA-BE3B-8AF1E8998699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29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6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7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1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7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5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3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1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1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6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2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5B3C-346E-4992-813F-0735FD43258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90ED3-778C-4D99-86DB-20219667E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5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32317"/>
            <a:ext cx="12192000" cy="1470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0069" y="2314663"/>
            <a:ext cx="10871887" cy="70788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4000" b="1">
                <a:solidFill>
                  <a:srgbClr val="44546A"/>
                </a:solidFill>
                <a:latin typeface="Century Schoolbook"/>
                <a:ea typeface="Ebrima"/>
                <a:cs typeface="Ebrima"/>
              </a:rPr>
              <a:t>DATA COMMITTEE MEETING 5.28.2021</a:t>
            </a:r>
            <a:endParaRPr lang="en-US" sz="4800" b="1">
              <a:solidFill>
                <a:srgbClr val="44546A"/>
              </a:solidFill>
              <a:latin typeface="Century Schoolbook"/>
              <a:ea typeface="Ebrima"/>
              <a:cs typeface="Ebrima"/>
            </a:endParaRPr>
          </a:p>
        </p:txBody>
      </p:sp>
    </p:spTree>
    <p:extLst>
      <p:ext uri="{BB962C8B-B14F-4D97-AF65-F5344CB8AC3E}">
        <p14:creationId xmlns:p14="http://schemas.microsoft.com/office/powerpoint/2010/main" val="2633572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1932" y="534954"/>
            <a:ext cx="2266967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Study solicitation</a:t>
            </a:r>
            <a:endParaRPr lang="en-US" err="1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5964" y="2004972"/>
            <a:ext cx="9280071" cy="30469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>
                <a:latin typeface="Century Schoolbook"/>
                <a:ea typeface="+mn-lt"/>
                <a:cs typeface="+mn-lt"/>
              </a:rPr>
              <a:t>Collaboration with Governor’s Office of Strategic Partnerships was released to OSP’s researcher list serve to start receiving applications on </a:t>
            </a:r>
            <a:r>
              <a:rPr lang="en-US" sz="2400" b="1" u="sng">
                <a:latin typeface="Century Schoolbook"/>
                <a:ea typeface="+mn-lt"/>
                <a:cs typeface="+mn-lt"/>
              </a:rPr>
              <a:t>May 12th.</a:t>
            </a:r>
            <a:endParaRPr lang="en-US" sz="2400" b="1" u="sng">
              <a:latin typeface="Century Schoolbook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i="1">
                <a:latin typeface="Century Schoolbook"/>
                <a:ea typeface="+mn-lt"/>
                <a:cs typeface="+mn-lt"/>
              </a:rPr>
              <a:t>Rec 30:</a:t>
            </a:r>
            <a:r>
              <a:rPr lang="en-US" sz="2400">
                <a:latin typeface="Century Schoolbook"/>
                <a:ea typeface="+mn-lt"/>
                <a:cs typeface="+mn-lt"/>
              </a:rPr>
              <a:t> Commission a study on racial disparities in how protests and demonstrations are policed in North Carolina</a:t>
            </a:r>
            <a:endParaRPr lang="en-US" sz="2000">
              <a:latin typeface="Century Schoolbook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i="1">
                <a:latin typeface="Century Schoolbook"/>
                <a:ea typeface="+mn-lt"/>
                <a:cs typeface="+mn-lt"/>
              </a:rPr>
              <a:t>Rec 124: </a:t>
            </a:r>
            <a:r>
              <a:rPr lang="en-US" sz="2400">
                <a:latin typeface="Century Schoolbook"/>
                <a:ea typeface="+mn-lt"/>
                <a:cs typeface="+mn-lt"/>
              </a:rPr>
              <a:t>Study Of Race Measures</a:t>
            </a:r>
          </a:p>
          <a:p>
            <a:endParaRPr lang="en-US" sz="2400" dirty="0">
              <a:latin typeface="Century Schoolbook"/>
              <a:ea typeface="+mn-lt"/>
              <a:cs typeface="+mn-lt"/>
            </a:endParaRPr>
          </a:p>
          <a:p>
            <a:pPr>
              <a:buFont typeface="Arial"/>
            </a:pPr>
            <a:r>
              <a:rPr lang="en-US" sz="2400">
                <a:latin typeface="Century Schoolbook"/>
                <a:ea typeface="+mn-lt"/>
                <a:cs typeface="+mn-lt"/>
              </a:rPr>
              <a:t>To send again next week; </a:t>
            </a:r>
            <a:r>
              <a:rPr lang="en-US" sz="2400" b="1">
                <a:latin typeface="Century Schoolbook"/>
                <a:ea typeface="+mn-lt"/>
                <a:cs typeface="+mn-lt"/>
              </a:rPr>
              <a:t>please forward to your contacts.</a:t>
            </a:r>
            <a:endParaRPr lang="en-US" sz="2400" b="1" dirty="0">
              <a:latin typeface="Century Schoolbook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280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32317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91913" y="2374938"/>
            <a:ext cx="7608173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TREC Survey and Model Policy Project</a:t>
            </a:r>
            <a:endParaRPr lang="en-US" sz="3200">
              <a:solidFill>
                <a:schemeClr val="bg1"/>
              </a:solidFill>
              <a:latin typeface="Century Schoolbook" panose="02040604050505020304" pitchFamily="18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3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1932" y="534954"/>
            <a:ext cx="1952779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Project Outline</a:t>
            </a:r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96691"/>
              </p:ext>
            </p:extLst>
          </p:nvPr>
        </p:nvGraphicFramePr>
        <p:xfrm>
          <a:off x="446634" y="2093826"/>
          <a:ext cx="11298732" cy="3675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122">
                  <a:extLst>
                    <a:ext uri="{9D8B030D-6E8A-4147-A177-3AD203B41FA5}">
                      <a16:colId xmlns:a16="http://schemas.microsoft.com/office/drawing/2014/main" val="3057936777"/>
                    </a:ext>
                  </a:extLst>
                </a:gridCol>
                <a:gridCol w="1883122">
                  <a:extLst>
                    <a:ext uri="{9D8B030D-6E8A-4147-A177-3AD203B41FA5}">
                      <a16:colId xmlns:a16="http://schemas.microsoft.com/office/drawing/2014/main" val="4225689879"/>
                    </a:ext>
                  </a:extLst>
                </a:gridCol>
                <a:gridCol w="1883122">
                  <a:extLst>
                    <a:ext uri="{9D8B030D-6E8A-4147-A177-3AD203B41FA5}">
                      <a16:colId xmlns:a16="http://schemas.microsoft.com/office/drawing/2014/main" val="4120201890"/>
                    </a:ext>
                  </a:extLst>
                </a:gridCol>
                <a:gridCol w="1883122">
                  <a:extLst>
                    <a:ext uri="{9D8B030D-6E8A-4147-A177-3AD203B41FA5}">
                      <a16:colId xmlns:a16="http://schemas.microsoft.com/office/drawing/2014/main" val="1379147177"/>
                    </a:ext>
                  </a:extLst>
                </a:gridCol>
                <a:gridCol w="1883122">
                  <a:extLst>
                    <a:ext uri="{9D8B030D-6E8A-4147-A177-3AD203B41FA5}">
                      <a16:colId xmlns:a16="http://schemas.microsoft.com/office/drawing/2014/main" val="4149297472"/>
                    </a:ext>
                  </a:extLst>
                </a:gridCol>
                <a:gridCol w="1883122">
                  <a:extLst>
                    <a:ext uri="{9D8B030D-6E8A-4147-A177-3AD203B41FA5}">
                      <a16:colId xmlns:a16="http://schemas.microsoft.com/office/drawing/2014/main" val="488567419"/>
                    </a:ext>
                  </a:extLst>
                </a:gridCol>
              </a:tblGrid>
              <a:tr h="1837801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Survey</a:t>
                      </a:r>
                      <a:r>
                        <a:rPr lang="en-US" baseline="0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 Development</a:t>
                      </a:r>
                      <a:endParaRPr lang="en-US">
                        <a:solidFill>
                          <a:srgbClr val="44546A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Send</a:t>
                      </a:r>
                      <a:r>
                        <a:rPr lang="en-US" baseline="0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 Survey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Follow-up with Calls and Emails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REPEAT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464951"/>
                  </a:ext>
                </a:extLst>
              </a:tr>
              <a:tr h="1837801">
                <a:tc gridSpan="2"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rgbClr val="44546A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baseline="0">
                        <a:solidFill>
                          <a:srgbClr val="44546A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Model</a:t>
                      </a:r>
                      <a:r>
                        <a:rPr lang="en-US" b="1" baseline="0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 Policy Development</a:t>
                      </a:r>
                      <a:endParaRPr lang="en-US" b="1">
                        <a:solidFill>
                          <a:srgbClr val="44546A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Publish Model Policies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44546A"/>
                          </a:solidFill>
                          <a:latin typeface="Century Schoolbook" panose="02040604050505020304" pitchFamily="18" charset="0"/>
                        </a:rPr>
                        <a:t>Targeted Outreach and Technical Assistance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>
                        <a:solidFill>
                          <a:srgbClr val="44546A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2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2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1932" y="534954"/>
            <a:ext cx="4924746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Survey Development – Law Enforcement</a:t>
            </a:r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076075"/>
              </p:ext>
            </p:extLst>
          </p:nvPr>
        </p:nvGraphicFramePr>
        <p:xfrm>
          <a:off x="1398815" y="2004972"/>
          <a:ext cx="9530442" cy="4187358"/>
        </p:xfrm>
        <a:graphic>
          <a:graphicData uri="http://schemas.openxmlformats.org/drawingml/2006/table">
            <a:tbl>
              <a:tblPr/>
              <a:tblGrid>
                <a:gridCol w="3400050">
                  <a:extLst>
                    <a:ext uri="{9D8B030D-6E8A-4147-A177-3AD203B41FA5}">
                      <a16:colId xmlns:a16="http://schemas.microsoft.com/office/drawing/2014/main" val="4212502295"/>
                    </a:ext>
                  </a:extLst>
                </a:gridCol>
                <a:gridCol w="6130392">
                  <a:extLst>
                    <a:ext uri="{9D8B030D-6E8A-4147-A177-3AD203B41FA5}">
                      <a16:colId xmlns:a16="http://schemas.microsoft.com/office/drawing/2014/main" val="234861425"/>
                    </a:ext>
                  </a:extLst>
                </a:gridCol>
              </a:tblGrid>
              <a:tr h="27608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1" i="0" u="none" strike="noStrike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</a:p>
                  </a:txBody>
                  <a:tcPr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1" i="0" u="none" strike="noStrike">
                          <a:effectLst/>
                          <a:latin typeface="Century Schoolbook" panose="02040604050505020304" pitchFamily="18" charset="0"/>
                        </a:rPr>
                        <a:t>LAW ENFORCEMENT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0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0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0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893337"/>
                  </a:ext>
                </a:extLst>
              </a:tr>
              <a:tr h="27608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1" i="0" u="none" strike="noStrike">
                          <a:effectLst/>
                          <a:latin typeface="Century Schoolbook" panose="02040604050505020304" pitchFamily="18" charset="0"/>
                        </a:rPr>
                        <a:t>TF Staff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B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u="none" strike="noStrike">
                          <a:effectLst/>
                          <a:latin typeface="Century Schoolbook" panose="02040604050505020304" pitchFamily="18" charset="0"/>
                        </a:rPr>
                        <a:t>Natalia Botella, Allyson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Barkley</a:t>
                      </a:r>
                      <a:endParaRPr lang="en-US" sz="18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B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0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4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3653"/>
                  </a:ext>
                </a:extLst>
              </a:tr>
              <a:tr h="62119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1" i="0" u="none" strike="noStrike">
                          <a:effectLst/>
                          <a:latin typeface="Century Schoolbook" panose="02040604050505020304" pitchFamily="18" charset="0"/>
                        </a:rPr>
                        <a:t>Survey Drafting Group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7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7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7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u="none" strike="noStrike">
                          <a:effectLst/>
                          <a:latin typeface="Century Schoolbook" panose="02040604050505020304" pitchFamily="18" charset="0"/>
                        </a:rPr>
                        <a:t>Sergeant Garten, Chief Smythe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7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5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652096"/>
                  </a:ext>
                </a:extLst>
              </a:tr>
              <a:tr h="182908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1" i="0" u="none" strike="noStrike">
                          <a:effectLst/>
                          <a:latin typeface="Century Schoolbook" panose="02040604050505020304" pitchFamily="18" charset="0"/>
                        </a:rPr>
                        <a:t>Topics/Policy to be Surveyed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1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1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7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u="sng">
                          <a:effectLst/>
                          <a:latin typeface="Century Schoolbook" panose="02040604050505020304" pitchFamily="18" charset="0"/>
                        </a:rPr>
                        <a:t>MODEL POLICY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Traffic Stops </a:t>
                      </a:r>
                      <a:endParaRPr lang="en-US" sz="1800" b="0" i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Citations and summons </a:t>
                      </a:r>
                      <a:endParaRPr lang="en-US" sz="1800" b="0" i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Consent Searches </a:t>
                      </a:r>
                      <a:endParaRPr lang="en-US" sz="1800" b="0" i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Protest Response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Use of Force </a:t>
                      </a:r>
                    </a:p>
                    <a:p>
                      <a:pPr algn="l" rtl="0" fontAlgn="base"/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  <a:p>
                      <a:pPr algn="l" rtl="0" fontAlgn="base"/>
                      <a:r>
                        <a:rPr lang="en-US" sz="1800" b="0" i="0" u="sng">
                          <a:effectLst/>
                          <a:latin typeface="Century Schoolbook" panose="02040604050505020304" pitchFamily="18" charset="0"/>
                        </a:rPr>
                        <a:t>BEST PRACTICE</a:t>
                      </a: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Pre-arrest Diversion </a:t>
                      </a:r>
                    </a:p>
                    <a:p>
                      <a:pPr algn="l" rtl="0" fontAlgn="base"/>
                      <a:r>
                        <a:rPr lang="en-US" sz="18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8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1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1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859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85A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823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7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1932" y="534954"/>
            <a:ext cx="4208203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Survey Development – Prosecutors</a:t>
            </a:r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407891"/>
              </p:ext>
            </p:extLst>
          </p:nvPr>
        </p:nvGraphicFramePr>
        <p:xfrm>
          <a:off x="1017814" y="1629987"/>
          <a:ext cx="10156371" cy="4959664"/>
        </p:xfrm>
        <a:graphic>
          <a:graphicData uri="http://schemas.openxmlformats.org/drawingml/2006/table">
            <a:tbl>
              <a:tblPr/>
              <a:tblGrid>
                <a:gridCol w="3207276">
                  <a:extLst>
                    <a:ext uri="{9D8B030D-6E8A-4147-A177-3AD203B41FA5}">
                      <a16:colId xmlns:a16="http://schemas.microsoft.com/office/drawing/2014/main" val="1107171444"/>
                    </a:ext>
                  </a:extLst>
                </a:gridCol>
                <a:gridCol w="6949095">
                  <a:extLst>
                    <a:ext uri="{9D8B030D-6E8A-4147-A177-3AD203B41FA5}">
                      <a16:colId xmlns:a16="http://schemas.microsoft.com/office/drawing/2014/main" val="1924114541"/>
                    </a:ext>
                  </a:extLst>
                </a:gridCol>
              </a:tblGrid>
              <a:tr h="33352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i="0" u="none" strike="noStrike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</a:p>
                  </a:txBody>
                  <a:tcPr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i="0" u="none" strike="noStrike">
                          <a:effectLst/>
                          <a:latin typeface="Century Schoolbook" panose="02040604050505020304" pitchFamily="18" charset="0"/>
                        </a:rPr>
                        <a:t>PROSECUTORS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845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845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845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090942"/>
                  </a:ext>
                </a:extLst>
              </a:tr>
              <a:tr h="33352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i="0" u="none" strike="noStrike">
                          <a:effectLst/>
                          <a:latin typeface="Century Schoolbook" panose="02040604050505020304" pitchFamily="18" charset="0"/>
                        </a:rPr>
                        <a:t>TF Staff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70C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70C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70C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i="0" u="none" strike="noStrike">
                          <a:effectLst/>
                          <a:latin typeface="Century Schoolbook" panose="02040604050505020304" pitchFamily="18" charset="0"/>
                        </a:rPr>
                        <a:t>Jasmine McGhee, Ellen Spolar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70C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0C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845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0C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701094"/>
                  </a:ext>
                </a:extLst>
              </a:tr>
              <a:tr h="45353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i="0" u="none" strike="noStrike">
                          <a:effectLst/>
                          <a:latin typeface="Century Schoolbook" panose="02040604050505020304" pitchFamily="18" charset="0"/>
                        </a:rPr>
                        <a:t>Survey Drafting Group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B0C8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C8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70C9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0C8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i="0" u="none" strike="noStrike">
                          <a:effectLst/>
                          <a:latin typeface="Century Schoolbook" panose="02040604050505020304" pitchFamily="18" charset="0"/>
                        </a:rPr>
                        <a:t>Jeff Welty, Mary Pollard, </a:t>
                      </a:r>
                      <a:r>
                        <a:rPr lang="en-US" sz="1600" b="0" i="0" u="none" strike="noStrike" err="1">
                          <a:effectLst/>
                          <a:latin typeface="Century Schoolbook" panose="02040604050505020304" pitchFamily="18" charset="0"/>
                        </a:rPr>
                        <a:t>Boz</a:t>
                      </a:r>
                      <a:r>
                        <a:rPr lang="en-US" sz="1600" b="0" i="0" u="none" strike="noStrike">
                          <a:effectLst/>
                          <a:latin typeface="Century Schoolbook" panose="02040604050505020304" pitchFamily="18" charset="0"/>
                        </a:rPr>
                        <a:t> Zellinger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B0C8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CB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0C7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50CB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852224"/>
                  </a:ext>
                </a:extLst>
              </a:tr>
              <a:tr h="383556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i="0" u="none" strike="noStrike">
                          <a:effectLst/>
                          <a:latin typeface="Century Schoolbook" panose="02040604050505020304" pitchFamily="18" charset="0"/>
                        </a:rPr>
                        <a:t>Topics/Policy to be Surveyed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A8C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8C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C8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8C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i="0" u="sng">
                          <a:effectLst/>
                          <a:latin typeface="Century Schoolbook" panose="02040604050505020304" pitchFamily="18" charset="0"/>
                        </a:rPr>
                        <a:t>MODEL POLICY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De-prioritization of Low Level Offenses: Marijuana / Traffic Offenses / Class 3 Misdemeanors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Dismissal of Criminal Justice Debt / Mass Amnesty Guide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Overall Prosecutor Guide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</a:endParaRPr>
                    </a:p>
                    <a:p>
                      <a:pPr lvl="1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Habitual Felony </a:t>
                      </a:r>
                    </a:p>
                    <a:p>
                      <a:pPr lvl="1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Officer Involved Use of Force </a:t>
                      </a:r>
                    </a:p>
                    <a:p>
                      <a:pPr lvl="1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Minimum Age of Prosecution </a:t>
                      </a:r>
                    </a:p>
                    <a:p>
                      <a:pPr lvl="1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School-based Referrals </a:t>
                      </a:r>
                    </a:p>
                    <a:p>
                      <a:pPr lvl="1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Ability to Pay </a:t>
                      </a:r>
                    </a:p>
                    <a:p>
                      <a:pPr lvl="1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Advanced Supervised Release </a:t>
                      </a:r>
                    </a:p>
                    <a:p>
                      <a:pPr algn="l" rtl="0" fontAlgn="base"/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  <a:p>
                      <a:pPr algn="l" rtl="0" fontAlgn="base"/>
                      <a:r>
                        <a:rPr lang="en-US" sz="1600" b="0" i="0" u="sng">
                          <a:effectLst/>
                          <a:latin typeface="Century Schoolbook" panose="02040604050505020304" pitchFamily="18" charset="0"/>
                        </a:rPr>
                        <a:t>BEST PRACTICE</a:t>
                      </a: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Progress on / Willingness to Collect and Use Data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>
                          <a:effectLst/>
                          <a:latin typeface="Century Schoolbook" panose="02040604050505020304" pitchFamily="18" charset="0"/>
                        </a:rPr>
                        <a:t>Post-arrest Diversion </a:t>
                      </a:r>
                    </a:p>
                  </a:txBody>
                  <a:tcPr>
                    <a:lnL w="7620" cap="flat" cmpd="sng" algn="ctr">
                      <a:solidFill>
                        <a:srgbClr val="A8C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8CE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CB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38CE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44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33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1932" y="534954"/>
            <a:ext cx="3055645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Send Surveys - Timeline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01585" y="2004972"/>
            <a:ext cx="858882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400" u="sng">
                <a:solidFill>
                  <a:srgbClr val="000000"/>
                </a:solidFill>
                <a:latin typeface="Century Schoolbook" panose="02040604050505020304" pitchFamily="18" charset="0"/>
              </a:rPr>
              <a:t>May 2021 </a:t>
            </a:r>
            <a:endParaRPr lang="en-US" sz="2400" u="sng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b="1" strike="sngStrike">
                <a:solidFill>
                  <a:srgbClr val="000000"/>
                </a:solidFill>
                <a:latin typeface="Century Schoolbook" panose="02040604050505020304" pitchFamily="18" charset="0"/>
              </a:rPr>
              <a:t>Friday, May 21: </a:t>
            </a:r>
            <a:r>
              <a:rPr lang="en-US" sz="2400" strike="sngStrike">
                <a:solidFill>
                  <a:srgbClr val="000000"/>
                </a:solidFill>
                <a:latin typeface="Century Schoolbook" panose="02040604050505020304" pitchFamily="18" charset="0"/>
              </a:rPr>
              <a:t>Finalize assignment of drafting teams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b="1" strike="sngStrike">
                <a:solidFill>
                  <a:srgbClr val="000000"/>
                </a:solidFill>
                <a:latin typeface="Century Schoolbook" panose="02040604050505020304" pitchFamily="18" charset="0"/>
              </a:rPr>
              <a:t>Wednesday, May 26: </a:t>
            </a:r>
            <a:r>
              <a:rPr lang="en-US" sz="2400" strike="sngStrike">
                <a:solidFill>
                  <a:srgbClr val="000000"/>
                </a:solidFill>
                <a:latin typeface="Century Schoolbook" panose="02040604050505020304" pitchFamily="18" charset="0"/>
              </a:rPr>
              <a:t>Staff complete draft of survey questions; Send to Drafting Team for review prior to meeting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Century Schoolbook" panose="02040604050505020304" pitchFamily="18" charset="0"/>
              </a:rPr>
              <a:t>Friday, May 28: </a:t>
            </a:r>
            <a:r>
              <a:rPr lang="en-US" sz="2400">
                <a:solidFill>
                  <a:srgbClr val="000000"/>
                </a:solidFill>
                <a:latin typeface="Century Schoolbook" panose="02040604050505020304" pitchFamily="18" charset="0"/>
              </a:rPr>
              <a:t>Drafting teams to hold meeting / exchange emails on first draft of survey questions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Century Schoolbook" panose="02040604050505020304" pitchFamily="18" charset="0"/>
              </a:rPr>
              <a:t>Friday, May 28: </a:t>
            </a:r>
            <a:r>
              <a:rPr lang="en-US" sz="2400">
                <a:solidFill>
                  <a:srgbClr val="000000"/>
                </a:solidFill>
                <a:latin typeface="Century Schoolbook" panose="02040604050505020304" pitchFamily="18" charset="0"/>
              </a:rPr>
              <a:t>Finalize list generation </a:t>
            </a:r>
          </a:p>
          <a:p>
            <a:pPr fontAlgn="base"/>
            <a:endParaRPr lang="en-US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041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1932" y="534954"/>
            <a:ext cx="4830168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Send Surveys and Follow up - Timeline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5964" y="2004972"/>
            <a:ext cx="928007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000" u="sng">
                <a:solidFill>
                  <a:srgbClr val="000000"/>
                </a:solidFill>
                <a:latin typeface="Century Schoolbook" panose="02040604050505020304" pitchFamily="18" charset="0"/>
              </a:rPr>
              <a:t>June 2021 </a:t>
            </a:r>
            <a:endParaRPr lang="en-US" sz="2000" u="sng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Friday, June 4: </a:t>
            </a:r>
            <a:r>
              <a:rPr lang="en-US" sz="2000">
                <a:solidFill>
                  <a:srgbClr val="000000"/>
                </a:solidFill>
                <a:latin typeface="Century Schoolbook" panose="02040604050505020304" pitchFamily="18" charset="0"/>
              </a:rPr>
              <a:t>Drafting teams to submit final draft survey questions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Monday, June 7: </a:t>
            </a:r>
            <a:r>
              <a:rPr lang="en-US" sz="2000">
                <a:solidFill>
                  <a:srgbClr val="000000"/>
                </a:solidFill>
                <a:latin typeface="Century Schoolbook" panose="02040604050505020304" pitchFamily="18" charset="0"/>
              </a:rPr>
              <a:t>Co-Chairs sent surveys for final review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FF0000"/>
                </a:solidFill>
                <a:latin typeface="Century Schoolbook" panose="02040604050505020304" pitchFamily="18" charset="0"/>
              </a:rPr>
              <a:t>Monday, June 14: Send combined survey to all respondents with deadline of Friday, June 25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Monday, June 28: </a:t>
            </a:r>
            <a:r>
              <a:rPr lang="en-US" sz="2000">
                <a:solidFill>
                  <a:srgbClr val="000000"/>
                </a:solidFill>
                <a:latin typeface="Century Schoolbook" panose="02040604050505020304" pitchFamily="18" charset="0"/>
              </a:rPr>
              <a:t>Staff to pull of survey data results to determine assignments for summer interns to make calls to outstanding respondents over the next three weeks 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20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algn="ctr" fontAlgn="base"/>
            <a:r>
              <a:rPr lang="en-US" sz="2000" u="sng">
                <a:solidFill>
                  <a:srgbClr val="000000"/>
                </a:solidFill>
                <a:latin typeface="Century Schoolbook" panose="02040604050505020304" pitchFamily="18" charset="0"/>
              </a:rPr>
              <a:t>July 2021 </a:t>
            </a:r>
            <a:endParaRPr lang="en-US" sz="2000" u="sng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Monday, July 12: </a:t>
            </a:r>
            <a:r>
              <a:rPr lang="en-US" sz="2000">
                <a:solidFill>
                  <a:srgbClr val="000000"/>
                </a:solidFill>
                <a:latin typeface="Century Schoolbook" panose="02040604050505020304" pitchFamily="18" charset="0"/>
              </a:rPr>
              <a:t>Send final follow-up survey to outstanding agencies/actors</a:t>
            </a:r>
            <a:endParaRPr lang="en-US" sz="2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42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1932" y="534954"/>
            <a:ext cx="1431802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i="1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Next Steps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5964" y="2004972"/>
            <a:ext cx="92800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000" u="sng">
                <a:solidFill>
                  <a:srgbClr val="000000"/>
                </a:solidFill>
                <a:latin typeface="Century Schoolbook" panose="02040604050505020304" pitchFamily="18" charset="0"/>
              </a:rPr>
              <a:t>June-August 2021 </a:t>
            </a:r>
            <a:endParaRPr lang="en-US" sz="2000" u="sng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  <a:latin typeface="Century Schoolbook" panose="02040604050505020304" pitchFamily="18" charset="0"/>
              </a:rPr>
              <a:t>Develop model policies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  <a:latin typeface="Century Schoolbook" panose="02040604050505020304" pitchFamily="18" charset="0"/>
              </a:rPr>
              <a:t>Create strategies/find resources for technical assistance to agencies/actors that express interest in TREC-recommended policies and programs.</a:t>
            </a:r>
          </a:p>
          <a:p>
            <a:pPr fontAlgn="base"/>
            <a:endParaRPr lang="en-US" sz="20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algn="ctr" fontAlgn="base"/>
            <a:r>
              <a:rPr lang="en-US" sz="3200" b="1">
                <a:solidFill>
                  <a:srgbClr val="000000"/>
                </a:solidFill>
                <a:latin typeface="Century Schoolbook" panose="02040604050505020304" pitchFamily="18" charset="0"/>
              </a:rPr>
              <a:t>Please reach out to me if you would like to be involved in the Model Policy drafting project</a:t>
            </a:r>
          </a:p>
        </p:txBody>
      </p:sp>
    </p:spTree>
    <p:extLst>
      <p:ext uri="{BB962C8B-B14F-4D97-AF65-F5344CB8AC3E}">
        <p14:creationId xmlns:p14="http://schemas.microsoft.com/office/powerpoint/2010/main" val="1499408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32317"/>
            <a:ext cx="12192000" cy="1470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543" y="2333525"/>
            <a:ext cx="4870244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entury Schoolbook"/>
                <a:ea typeface="Ebrima"/>
                <a:cs typeface="Ebrima"/>
              </a:rPr>
              <a:t>TREC Study Solicitation</a:t>
            </a:r>
            <a:endParaRPr lang="en-US" sz="3200">
              <a:solidFill>
                <a:schemeClr val="bg1"/>
              </a:solidFill>
              <a:latin typeface="Century Schoolbook" panose="02040604050505020304" pitchFamily="18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611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735a57d-4d51-4953-9a34-9852c019c954">
      <UserInfo>
        <DisplayName>McGhee, Jasmine</DisplayName>
        <AccountId>15</AccountId>
        <AccountType/>
      </UserInfo>
      <UserInfo>
        <DisplayName>Cooley Dismukes, Leslie</DisplayName>
        <AccountId>35</AccountId>
        <AccountType/>
      </UserInfo>
      <UserInfo>
        <DisplayName>Botella, Natalia</DisplayName>
        <AccountId>21</AccountId>
        <AccountType/>
      </UserInfo>
      <UserInfo>
        <DisplayName>Barkley, Allyson</DisplayName>
        <AccountId>88</AccountId>
        <AccountType/>
      </UserInfo>
      <UserInfo>
        <DisplayName>Tarrah Callahan</DisplayName>
        <AccountId>81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26E09B5626C47847E893BE3196CD9" ma:contentTypeVersion="4" ma:contentTypeDescription="Create a new document." ma:contentTypeScope="" ma:versionID="453a95eebceed9b4afc3c1dbfb21f04d">
  <xsd:schema xmlns:xsd="http://www.w3.org/2001/XMLSchema" xmlns:xs="http://www.w3.org/2001/XMLSchema" xmlns:p="http://schemas.microsoft.com/office/2006/metadata/properties" xmlns:ns2="3d15d5c8-74cf-4446-80b2-d95f1beb6972" xmlns:ns3="e735a57d-4d51-4953-9a34-9852c019c954" targetNamespace="http://schemas.microsoft.com/office/2006/metadata/properties" ma:root="true" ma:fieldsID="95e7d8e3928e4f9b367d269b45fa2c8b" ns2:_="" ns3:_="">
    <xsd:import namespace="3d15d5c8-74cf-4446-80b2-d95f1beb6972"/>
    <xsd:import namespace="e735a57d-4d51-4953-9a34-9852c019c9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5d5c8-74cf-4446-80b2-d95f1beb69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5a57d-4d51-4953-9a34-9852c019c95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012397-9E68-4F62-8A50-1C4869395000}">
  <ds:schemaRefs>
    <ds:schemaRef ds:uri="72d9e6a0-03e6-4af2-a395-08b502bbabb0"/>
    <ds:schemaRef ds:uri="e735a57d-4d51-4953-9a34-9852c019c954"/>
    <ds:schemaRef ds:uri="fd438902-7dd1-41b9-8294-ac95e387aa2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ECAE51-8ECF-4094-9D6D-26575B111C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12870D-C0AA-4525-8A73-0258DF344C3D}">
  <ds:schemaRefs>
    <ds:schemaRef ds:uri="3d15d5c8-74cf-4446-80b2-d95f1beb6972"/>
    <ds:schemaRef ds:uri="e735a57d-4d51-4953-9a34-9852c019c9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10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 Department of Justice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Spolar, Ellen</dc:creator>
  <cp:revision>14</cp:revision>
  <dcterms:created xsi:type="dcterms:W3CDTF">2020-06-24T18:05:19Z</dcterms:created>
  <dcterms:modified xsi:type="dcterms:W3CDTF">2021-05-28T12:52:18Z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0x010100E1926E09B5626C47847E893BE3196CD9</vt:lpwstr>
  </property>
</Properties>
</file>