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1" r:id="rId3"/>
    <p:sldId id="257" r:id="rId4"/>
    <p:sldId id="260" r:id="rId5"/>
    <p:sldId id="262" r:id="rId6"/>
    <p:sldId id="273" r:id="rId7"/>
    <p:sldId id="263" r:id="rId8"/>
    <p:sldId id="264" r:id="rId9"/>
    <p:sldId id="283" r:id="rId10"/>
    <p:sldId id="258" r:id="rId11"/>
    <p:sldId id="265" r:id="rId12"/>
    <p:sldId id="266" r:id="rId13"/>
    <p:sldId id="269" r:id="rId14"/>
    <p:sldId id="284" r:id="rId15"/>
    <p:sldId id="286" r:id="rId16"/>
    <p:sldId id="259" r:id="rId17"/>
    <p:sldId id="274" r:id="rId18"/>
    <p:sldId id="288" r:id="rId19"/>
    <p:sldId id="275" r:id="rId20"/>
    <p:sldId id="261" r:id="rId21"/>
    <p:sldId id="287" r:id="rId22"/>
    <p:sldId id="279" r:id="rId23"/>
    <p:sldId id="276" r:id="rId24"/>
    <p:sldId id="277" r:id="rId25"/>
    <p:sldId id="292" r:id="rId26"/>
    <p:sldId id="293" r:id="rId27"/>
    <p:sldId id="294" r:id="rId28"/>
  </p:sldIdLst>
  <p:sldSz cx="12192000" cy="6858000"/>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12/20/2022</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12/20/2022</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12/20/2022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12/20/2022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12/20/2022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12/20/2022</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12/20/2022</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12/20/2022</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0350" y="1492078"/>
            <a:ext cx="8361229" cy="2098226"/>
          </a:xfrm>
        </p:spPr>
        <p:txBody>
          <a:bodyPr/>
          <a:lstStyle/>
          <a:p>
            <a:r>
              <a:rPr lang="en-US" dirty="0" smtClean="0"/>
              <a:t>In-Service Training portal</a:t>
            </a:r>
            <a:endParaRPr lang="en-US" dirty="0"/>
          </a:p>
        </p:txBody>
      </p:sp>
      <p:sp>
        <p:nvSpPr>
          <p:cNvPr id="3" name="Subtitle 2"/>
          <p:cNvSpPr>
            <a:spLocks noGrp="1"/>
          </p:cNvSpPr>
          <p:nvPr>
            <p:ph type="subTitle" idx="1"/>
          </p:nvPr>
        </p:nvSpPr>
        <p:spPr/>
        <p:txBody>
          <a:bodyPr>
            <a:noAutofit/>
          </a:bodyPr>
          <a:lstStyle/>
          <a:p>
            <a:r>
              <a:rPr lang="en-US" sz="6000" dirty="0" smtClean="0">
                <a:solidFill>
                  <a:schemeClr val="tx1"/>
                </a:solidFill>
              </a:rPr>
              <a:t>2022</a:t>
            </a:r>
            <a:endParaRPr lang="en-US" sz="6000" dirty="0">
              <a:solidFill>
                <a:schemeClr val="tx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0362" y="0"/>
            <a:ext cx="2984156" cy="2984156"/>
          </a:xfrm>
          <a:prstGeom prst="rect">
            <a:avLst/>
          </a:prstGeom>
        </p:spPr>
      </p:pic>
    </p:spTree>
    <p:extLst>
      <p:ext uri="{BB962C8B-B14F-4D97-AF65-F5344CB8AC3E}">
        <p14:creationId xmlns:p14="http://schemas.microsoft.com/office/powerpoint/2010/main" val="15039875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In-Service Training History </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a:t>
            </a:r>
            <a:r>
              <a:rPr lang="en-US" dirty="0" smtClean="0"/>
              <a:t>F-2100” </a:t>
            </a:r>
            <a:r>
              <a:rPr lang="en-US" dirty="0"/>
              <a:t>is the annual in-service training compliance report.  </a:t>
            </a:r>
            <a:r>
              <a:rPr lang="en-US" dirty="0" smtClean="0"/>
              <a:t>The Commission has mandated annual in-service </a:t>
            </a:r>
            <a:r>
              <a:rPr lang="en-US" dirty="0"/>
              <a:t>training </a:t>
            </a:r>
            <a:r>
              <a:rPr lang="en-US" dirty="0" smtClean="0"/>
              <a:t>since </a:t>
            </a:r>
            <a:r>
              <a:rPr lang="en-US" dirty="0"/>
              <a:t>2006 for </a:t>
            </a:r>
            <a:r>
              <a:rPr lang="en-US" dirty="0" smtClean="0"/>
              <a:t>deputies, </a:t>
            </a:r>
            <a:r>
              <a:rPr lang="en-US" dirty="0"/>
              <a:t>and </a:t>
            </a:r>
            <a:r>
              <a:rPr lang="en-US" dirty="0" smtClean="0"/>
              <a:t>since 2007 </a:t>
            </a:r>
            <a:r>
              <a:rPr lang="en-US" dirty="0"/>
              <a:t>for detention officers and telecommunicators.  </a:t>
            </a:r>
            <a:endParaRPr lang="en-US" dirty="0" smtClean="0"/>
          </a:p>
          <a:p>
            <a:r>
              <a:rPr lang="en-US" dirty="0" smtClean="0"/>
              <a:t>Each agency that employs justice officers is required to submit the annual report to the Division by January 15</a:t>
            </a:r>
            <a:r>
              <a:rPr lang="en-US" baseline="30000" dirty="0" smtClean="0"/>
              <a:t>th</a:t>
            </a:r>
            <a:r>
              <a:rPr lang="en-US" dirty="0" smtClean="0"/>
              <a:t> of the following year.  </a:t>
            </a:r>
          </a:p>
          <a:p>
            <a:r>
              <a:rPr lang="en-US" dirty="0" smtClean="0"/>
              <a:t>Annual in-service training topics are chosen by the Joint In-service Training Committee which consists of sheriffs, chiefs, law enforcement agency representatives, as well as Justice Academy, Criminal Justice Standards, and Sheriffs’ Standards staff. </a:t>
            </a:r>
          </a:p>
          <a:p>
            <a:r>
              <a:rPr lang="en-US" dirty="0" smtClean="0"/>
              <a:t>The Justice Academy develops lesson plans for each course topic that is selected by the Committee.</a:t>
            </a:r>
          </a:p>
          <a:p>
            <a:r>
              <a:rPr lang="en-US" dirty="0" smtClean="0"/>
              <a:t>Annual in-service training must be completed by December 31</a:t>
            </a:r>
            <a:r>
              <a:rPr lang="en-US" baseline="30000" dirty="0" smtClean="0"/>
              <a:t>st</a:t>
            </a:r>
            <a:r>
              <a:rPr lang="en-US" dirty="0" smtClean="0"/>
              <a:t> of each year. </a:t>
            </a:r>
            <a:endParaRPr lang="en-US" dirty="0"/>
          </a:p>
          <a:p>
            <a:endParaRPr lang="en-US" dirty="0"/>
          </a:p>
        </p:txBody>
      </p:sp>
    </p:spTree>
    <p:extLst>
      <p:ext uri="{BB962C8B-B14F-4D97-AF65-F5344CB8AC3E}">
        <p14:creationId xmlns:p14="http://schemas.microsoft.com/office/powerpoint/2010/main" val="32455477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028700"/>
          </a:xfrm>
        </p:spPr>
        <p:txBody>
          <a:bodyPr/>
          <a:lstStyle/>
          <a:p>
            <a:pPr algn="ctr"/>
            <a:r>
              <a:rPr lang="en-US" dirty="0" smtClean="0"/>
              <a:t>The F-2100 Report</a:t>
            </a:r>
            <a:endParaRPr lang="en-US" dirty="0"/>
          </a:p>
        </p:txBody>
      </p:sp>
      <p:sp>
        <p:nvSpPr>
          <p:cNvPr id="3" name="Content Placeholder 2"/>
          <p:cNvSpPr>
            <a:spLocks noGrp="1"/>
          </p:cNvSpPr>
          <p:nvPr>
            <p:ph idx="1"/>
          </p:nvPr>
        </p:nvSpPr>
        <p:spPr>
          <a:xfrm>
            <a:off x="1371600" y="1524000"/>
            <a:ext cx="9601200" cy="4343400"/>
          </a:xfrm>
        </p:spPr>
        <p:txBody>
          <a:bodyPr>
            <a:normAutofit/>
          </a:bodyPr>
          <a:lstStyle/>
          <a:p>
            <a:pPr marL="0" indent="0">
              <a:buNone/>
            </a:pPr>
            <a:endParaRPr lang="en-US" sz="2400" dirty="0"/>
          </a:p>
          <a:p>
            <a:r>
              <a:rPr lang="en-US" sz="2400" dirty="0" smtClean="0"/>
              <a:t>The report includes all deputy sheriffs, detention officers, and telecommunicators who are (or were at some point in 2022) sworn or appointed with your agency and who have been reported to the Commission. If </a:t>
            </a:r>
            <a:r>
              <a:rPr lang="en-US" sz="2400" dirty="0"/>
              <a:t>you find that any of your officers are missing from this report, please list them on </a:t>
            </a:r>
            <a:r>
              <a:rPr lang="en-US" sz="2400" dirty="0" smtClean="0"/>
              <a:t>this on-line report </a:t>
            </a:r>
            <a:r>
              <a:rPr lang="en-US" sz="2400" dirty="0"/>
              <a:t>and ensure their certification packets have been submitted to the Division. </a:t>
            </a:r>
            <a:endParaRPr lang="en-US" sz="2400" dirty="0" smtClean="0"/>
          </a:p>
          <a:p>
            <a:r>
              <a:rPr lang="en-US" sz="2400" dirty="0" smtClean="0"/>
              <a:t>Please </a:t>
            </a:r>
            <a:r>
              <a:rPr lang="en-US" sz="2400" dirty="0"/>
              <a:t>note that undercover officers are not included on this report. However, your agency must ensure that they, too, are in compliance with the mandated in-service training requirements.</a:t>
            </a:r>
          </a:p>
          <a:p>
            <a:endParaRPr lang="en-US" dirty="0"/>
          </a:p>
        </p:txBody>
      </p:sp>
    </p:spTree>
    <p:extLst>
      <p:ext uri="{BB962C8B-B14F-4D97-AF65-F5344CB8AC3E}">
        <p14:creationId xmlns:p14="http://schemas.microsoft.com/office/powerpoint/2010/main" val="2582037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012371"/>
          </a:xfrm>
        </p:spPr>
        <p:txBody>
          <a:bodyPr/>
          <a:lstStyle/>
          <a:p>
            <a:pPr algn="ctr"/>
            <a:r>
              <a:rPr lang="en-US" b="1" dirty="0"/>
              <a:t>COMPLETE THE ENTIRE </a:t>
            </a:r>
            <a:r>
              <a:rPr lang="en-US" b="1" dirty="0" smtClean="0"/>
              <a:t>FORM</a:t>
            </a:r>
            <a:endParaRPr lang="en-US" dirty="0"/>
          </a:p>
        </p:txBody>
      </p:sp>
      <p:sp>
        <p:nvSpPr>
          <p:cNvPr id="3" name="Content Placeholder 2"/>
          <p:cNvSpPr>
            <a:spLocks noGrp="1"/>
          </p:cNvSpPr>
          <p:nvPr>
            <p:ph idx="1"/>
          </p:nvPr>
        </p:nvSpPr>
        <p:spPr>
          <a:xfrm>
            <a:off x="1371600" y="1698171"/>
            <a:ext cx="9601200" cy="3581400"/>
          </a:xfrm>
        </p:spPr>
        <p:txBody>
          <a:bodyPr>
            <a:normAutofit lnSpcReduction="10000"/>
          </a:bodyPr>
          <a:lstStyle/>
          <a:p>
            <a:r>
              <a:rPr lang="en-US" dirty="0" smtClean="0"/>
              <a:t>Fill </a:t>
            </a:r>
            <a:r>
              <a:rPr lang="en-US" dirty="0"/>
              <a:t>in data for each column that is applicable for each </a:t>
            </a:r>
            <a:r>
              <a:rPr lang="en-US" dirty="0" smtClean="0"/>
              <a:t>officer. Officers </a:t>
            </a:r>
            <a:r>
              <a:rPr lang="en-US" dirty="0"/>
              <a:t>who serve in an ACTIVE status in more than one position </a:t>
            </a:r>
            <a:r>
              <a:rPr lang="en-US" u="sng" dirty="0"/>
              <a:t>with your </a:t>
            </a:r>
            <a:r>
              <a:rPr lang="en-US" u="sng" dirty="0" smtClean="0"/>
              <a:t>agency</a:t>
            </a:r>
            <a:r>
              <a:rPr lang="en-US" dirty="0" smtClean="0"/>
              <a:t> must </a:t>
            </a:r>
            <a:r>
              <a:rPr lang="en-US" dirty="0"/>
              <a:t>complete the mandated </a:t>
            </a:r>
            <a:r>
              <a:rPr lang="en-US" dirty="0" smtClean="0"/>
              <a:t>2022 </a:t>
            </a:r>
            <a:r>
              <a:rPr lang="en-US" dirty="0"/>
              <a:t>in-service training only for the position which has been designated as “primary” for that officer by your Sheriff. For these officers, please indicate their PRIMARY position in the “Reason” column to the right of the officer’s status. An officer’s failure to complete in-service training for his or her </a:t>
            </a:r>
            <a:r>
              <a:rPr lang="en-US" u="sng" dirty="0"/>
              <a:t>non-primary position</a:t>
            </a:r>
            <a:r>
              <a:rPr lang="en-US" dirty="0"/>
              <a:t> will not result in a suspension</a:t>
            </a:r>
            <a:r>
              <a:rPr lang="en-US" dirty="0" smtClean="0"/>
              <a:t>.</a:t>
            </a:r>
          </a:p>
          <a:p>
            <a:endParaRPr lang="en-US" dirty="0"/>
          </a:p>
          <a:p>
            <a:pPr algn="ctr"/>
            <a:r>
              <a:rPr lang="en-US" sz="3200" dirty="0" smtClean="0">
                <a:solidFill>
                  <a:srgbClr val="FF0000"/>
                </a:solidFill>
              </a:rPr>
              <a:t>INCOMPLETE FORMS CANNOT BE SUBMITTED THROUGH THE PORTAL AND WILL NOT BE ACCEPTED</a:t>
            </a:r>
            <a:endParaRPr lang="en-US" sz="3200" dirty="0">
              <a:solidFill>
                <a:srgbClr val="FF0000"/>
              </a:solidFill>
            </a:endParaRPr>
          </a:p>
          <a:p>
            <a:endParaRPr lang="en-US" dirty="0"/>
          </a:p>
        </p:txBody>
      </p:sp>
    </p:spTree>
    <p:extLst>
      <p:ext uri="{BB962C8B-B14F-4D97-AF65-F5344CB8AC3E}">
        <p14:creationId xmlns:p14="http://schemas.microsoft.com/office/powerpoint/2010/main" val="2856775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6930" y="158579"/>
            <a:ext cx="9601200" cy="1175657"/>
          </a:xfrm>
        </p:spPr>
        <p:txBody>
          <a:bodyPr/>
          <a:lstStyle/>
          <a:p>
            <a:pPr algn="ctr"/>
            <a:r>
              <a:rPr lang="en-US" dirty="0" smtClean="0"/>
              <a:t>DEPUTIES</a:t>
            </a:r>
            <a:endParaRPr lang="en-US" dirty="0"/>
          </a:p>
        </p:txBody>
      </p:sp>
      <p:sp>
        <p:nvSpPr>
          <p:cNvPr id="3" name="Content Placeholder 2"/>
          <p:cNvSpPr>
            <a:spLocks noGrp="1"/>
          </p:cNvSpPr>
          <p:nvPr>
            <p:ph idx="1"/>
          </p:nvPr>
        </p:nvSpPr>
        <p:spPr>
          <a:xfrm>
            <a:off x="1421027" y="852174"/>
            <a:ext cx="9601200" cy="5836950"/>
          </a:xfrm>
        </p:spPr>
        <p:txBody>
          <a:bodyPr>
            <a:noAutofit/>
          </a:bodyPr>
          <a:lstStyle/>
          <a:p>
            <a:r>
              <a:rPr lang="en-US" sz="2800" dirty="0"/>
              <a:t>The in-service training requirement for deputies in </a:t>
            </a:r>
            <a:r>
              <a:rPr lang="en-US" sz="2800" b="1" dirty="0" smtClean="0"/>
              <a:t>2022</a:t>
            </a:r>
            <a:r>
              <a:rPr lang="en-US" sz="2800" dirty="0" smtClean="0"/>
              <a:t> </a:t>
            </a:r>
            <a:r>
              <a:rPr lang="en-US" sz="2800" dirty="0"/>
              <a:t>is 24 credits of mandatory training in the following topical areas: </a:t>
            </a:r>
            <a:endParaRPr lang="en-US" sz="2800" dirty="0" smtClean="0"/>
          </a:p>
          <a:p>
            <a:pPr lvl="1"/>
            <a:r>
              <a:rPr lang="en-US" sz="2400" i="0" dirty="0" smtClean="0"/>
              <a:t>2022 </a:t>
            </a:r>
            <a:r>
              <a:rPr lang="en-US" sz="2400" i="0" dirty="0"/>
              <a:t>Firearms Training and </a:t>
            </a:r>
            <a:r>
              <a:rPr lang="en-US" sz="2400" i="0" dirty="0" smtClean="0"/>
              <a:t>Qualification</a:t>
            </a:r>
            <a:endParaRPr lang="en-US" sz="2400" i="0" dirty="0"/>
          </a:p>
          <a:p>
            <a:pPr lvl="1"/>
            <a:r>
              <a:rPr lang="en-US" sz="2400" i="0" dirty="0" smtClean="0"/>
              <a:t>2022 </a:t>
            </a:r>
            <a:r>
              <a:rPr lang="en-US" sz="2400" i="0" dirty="0"/>
              <a:t>Legal </a:t>
            </a:r>
            <a:r>
              <a:rPr lang="en-US" sz="2400" i="0" dirty="0" smtClean="0"/>
              <a:t>Update</a:t>
            </a:r>
          </a:p>
          <a:p>
            <a:pPr lvl="1"/>
            <a:r>
              <a:rPr lang="en-US" sz="2400" i="0" dirty="0" smtClean="0"/>
              <a:t>2022 Creating a Safety Net</a:t>
            </a:r>
          </a:p>
          <a:p>
            <a:pPr lvl="1"/>
            <a:r>
              <a:rPr lang="en-US" sz="2400" i="0" dirty="0" smtClean="0"/>
              <a:t>2022 Domestic Violence: The Psychology of Whether to Stay or Go</a:t>
            </a:r>
          </a:p>
          <a:p>
            <a:pPr lvl="1"/>
            <a:r>
              <a:rPr lang="en-US" sz="2400" i="0" dirty="0" smtClean="0"/>
              <a:t>2022 Ethics: Preempting Misconduct and Increasing Integrity</a:t>
            </a:r>
          </a:p>
          <a:p>
            <a:pPr lvl="1"/>
            <a:r>
              <a:rPr lang="en-US" sz="2400" i="0" dirty="0" smtClean="0"/>
              <a:t>2022 Practicing Proactive Wellness; and</a:t>
            </a:r>
            <a:endParaRPr lang="en-US" sz="2400" i="0" dirty="0"/>
          </a:p>
          <a:p>
            <a:pPr lvl="1"/>
            <a:r>
              <a:rPr lang="en-US" sz="2400" dirty="0" smtClean="0"/>
              <a:t>Remaining topics are of the Sheriff’s choosing.</a:t>
            </a:r>
          </a:p>
          <a:p>
            <a:endParaRPr lang="en-US" sz="3200" dirty="0"/>
          </a:p>
        </p:txBody>
      </p:sp>
    </p:spTree>
    <p:extLst>
      <p:ext uri="{BB962C8B-B14F-4D97-AF65-F5344CB8AC3E}">
        <p14:creationId xmlns:p14="http://schemas.microsoft.com/office/powerpoint/2010/main" val="38895261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Firearms Status: </a:t>
            </a:r>
            <a:br>
              <a:rPr lang="en-US" dirty="0" smtClean="0"/>
            </a:br>
            <a:r>
              <a:rPr lang="en-US" sz="4000" i="1" dirty="0" smtClean="0"/>
              <a:t>Unauthorized Deputies</a:t>
            </a:r>
            <a:endParaRPr lang="en-US" sz="4000" i="1" dirty="0"/>
          </a:p>
        </p:txBody>
      </p:sp>
      <p:sp>
        <p:nvSpPr>
          <p:cNvPr id="3" name="Content Placeholder 2"/>
          <p:cNvSpPr>
            <a:spLocks noGrp="1"/>
          </p:cNvSpPr>
          <p:nvPr>
            <p:ph idx="1"/>
          </p:nvPr>
        </p:nvSpPr>
        <p:spPr/>
        <p:txBody>
          <a:bodyPr/>
          <a:lstStyle/>
          <a:p>
            <a:r>
              <a:rPr lang="en-US" dirty="0"/>
              <a:t>Another topic may be substituted for the firearms portion of in-service training for any deputy sheriff who is active but unauthorized to carry a firearm. This topic(s) must meet all other requirements of in-service training as addressed in the FAQ’s. </a:t>
            </a:r>
            <a:r>
              <a:rPr lang="en-US" u="sng" dirty="0"/>
              <a:t>ALL ACTIVE deputy sheriffs </a:t>
            </a:r>
            <a:r>
              <a:rPr lang="en-US" u="sng" dirty="0" smtClean="0"/>
              <a:t>- even </a:t>
            </a:r>
            <a:r>
              <a:rPr lang="en-US" u="sng" dirty="0"/>
              <a:t>those who are unauthorized to carry - must complete </a:t>
            </a:r>
            <a:r>
              <a:rPr lang="en-US" b="1" u="sng" dirty="0"/>
              <a:t>24 credits </a:t>
            </a:r>
            <a:r>
              <a:rPr lang="en-US" u="sng" dirty="0"/>
              <a:t>of in-service training</a:t>
            </a:r>
            <a:r>
              <a:rPr lang="en-US" dirty="0" smtClean="0"/>
              <a:t>.</a:t>
            </a:r>
          </a:p>
          <a:p>
            <a:r>
              <a:rPr lang="en-US" dirty="0" smtClean="0"/>
              <a:t>Officers must </a:t>
            </a:r>
            <a:r>
              <a:rPr lang="en-US" dirty="0"/>
              <a:t>complete </a:t>
            </a:r>
            <a:r>
              <a:rPr lang="en-US" dirty="0" smtClean="0"/>
              <a:t>both the </a:t>
            </a:r>
            <a:r>
              <a:rPr lang="en-US" dirty="0"/>
              <a:t>classroom portion of </a:t>
            </a:r>
            <a:r>
              <a:rPr lang="en-US" dirty="0" smtClean="0"/>
              <a:t>firearms, </a:t>
            </a:r>
            <a:r>
              <a:rPr lang="en-US" dirty="0"/>
              <a:t>as well as range </a:t>
            </a:r>
            <a:r>
              <a:rPr lang="en-US" dirty="0" smtClean="0"/>
              <a:t>qualifications, </a:t>
            </a:r>
            <a:r>
              <a:rPr lang="en-US" dirty="0"/>
              <a:t>to be listed as authorized to carry.   </a:t>
            </a:r>
          </a:p>
          <a:p>
            <a:pPr marL="0" indent="0">
              <a:buNone/>
            </a:pPr>
            <a:r>
              <a:rPr lang="en-US" i="1" u="sng" dirty="0" smtClean="0"/>
              <a:t>Example</a:t>
            </a:r>
            <a:r>
              <a:rPr lang="en-US" i="1" dirty="0" smtClean="0"/>
              <a:t>: An </a:t>
            </a:r>
            <a:r>
              <a:rPr lang="en-US" i="1" dirty="0"/>
              <a:t>officer </a:t>
            </a:r>
            <a:r>
              <a:rPr lang="en-US" i="1" dirty="0" smtClean="0"/>
              <a:t>who completed only the </a:t>
            </a:r>
            <a:r>
              <a:rPr lang="en-US" i="1" dirty="0"/>
              <a:t>classroom portion of firearms, and did not </a:t>
            </a:r>
            <a:r>
              <a:rPr lang="en-US" i="1" dirty="0" smtClean="0"/>
              <a:t>properly qualify (day/night </a:t>
            </a:r>
            <a:r>
              <a:rPr lang="en-US" i="1" dirty="0"/>
              <a:t>handgun, day/night </a:t>
            </a:r>
            <a:r>
              <a:rPr lang="en-US" i="1" dirty="0" smtClean="0"/>
              <a:t>combat) cannot be authorized to carry.  Likewise, an officer who only qualified but did not complete the classroom portion cannot be authorized to carry.  </a:t>
            </a:r>
            <a:endParaRPr lang="en-US" i="1" dirty="0"/>
          </a:p>
          <a:p>
            <a:endParaRPr lang="en-US" dirty="0" smtClean="0"/>
          </a:p>
          <a:p>
            <a:endParaRPr lang="en-US" dirty="0"/>
          </a:p>
        </p:txBody>
      </p:sp>
    </p:spTree>
    <p:extLst>
      <p:ext uri="{BB962C8B-B14F-4D97-AF65-F5344CB8AC3E}">
        <p14:creationId xmlns:p14="http://schemas.microsoft.com/office/powerpoint/2010/main" val="24424385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996043"/>
          </a:xfrm>
        </p:spPr>
        <p:txBody>
          <a:bodyPr/>
          <a:lstStyle/>
          <a:p>
            <a:pPr algn="ctr"/>
            <a:r>
              <a:rPr lang="en-US" dirty="0" smtClean="0"/>
              <a:t>Detention Officers</a:t>
            </a:r>
            <a:endParaRPr lang="en-US" dirty="0"/>
          </a:p>
        </p:txBody>
      </p:sp>
      <p:sp>
        <p:nvSpPr>
          <p:cNvPr id="3" name="Content Placeholder 2"/>
          <p:cNvSpPr>
            <a:spLocks noGrp="1"/>
          </p:cNvSpPr>
          <p:nvPr>
            <p:ph idx="1"/>
          </p:nvPr>
        </p:nvSpPr>
        <p:spPr>
          <a:xfrm>
            <a:off x="1371600" y="1681843"/>
            <a:ext cx="9601200" cy="4185557"/>
          </a:xfrm>
        </p:spPr>
        <p:txBody>
          <a:bodyPr>
            <a:normAutofit/>
          </a:bodyPr>
          <a:lstStyle/>
          <a:p>
            <a:r>
              <a:rPr lang="en-US" sz="2800" dirty="0"/>
              <a:t>The in-service training requirement for detention </a:t>
            </a:r>
            <a:r>
              <a:rPr lang="en-US" sz="2800" dirty="0" smtClean="0"/>
              <a:t>officers </a:t>
            </a:r>
            <a:r>
              <a:rPr lang="en-US" sz="2800" dirty="0"/>
              <a:t>for </a:t>
            </a:r>
            <a:r>
              <a:rPr lang="en-US" sz="2800" dirty="0" smtClean="0"/>
              <a:t>2022 </a:t>
            </a:r>
            <a:r>
              <a:rPr lang="en-US" sz="2800" dirty="0"/>
              <a:t>is 16 credits of mandatory training in the following topical areas: </a:t>
            </a:r>
            <a:endParaRPr lang="en-US" sz="2800" dirty="0" smtClean="0"/>
          </a:p>
          <a:p>
            <a:pPr lvl="1"/>
            <a:r>
              <a:rPr lang="en-US" sz="2400" i="0" dirty="0"/>
              <a:t>2022 Ethics: Preempting Misconduct and Increasing Integrity</a:t>
            </a:r>
          </a:p>
          <a:p>
            <a:pPr lvl="1"/>
            <a:r>
              <a:rPr lang="en-US" sz="2400" i="0" dirty="0" smtClean="0"/>
              <a:t>2022 Protecting Our Resources</a:t>
            </a:r>
            <a:endParaRPr lang="en-US" sz="2400" i="0" dirty="0"/>
          </a:p>
          <a:p>
            <a:pPr lvl="1"/>
            <a:r>
              <a:rPr lang="en-US" sz="2400" i="0" dirty="0" smtClean="0"/>
              <a:t>2022 Promoting Career Development and Survival</a:t>
            </a:r>
          </a:p>
          <a:p>
            <a:pPr lvl="1"/>
            <a:r>
              <a:rPr lang="en-US" sz="2400" i="0" dirty="0" smtClean="0"/>
              <a:t>2022 Preserving the Detention Center Crime Scene; and</a:t>
            </a:r>
            <a:endParaRPr lang="en-US" sz="2400" i="0" dirty="0"/>
          </a:p>
          <a:p>
            <a:pPr lvl="1"/>
            <a:r>
              <a:rPr lang="en-US" sz="2400" dirty="0" smtClean="0"/>
              <a:t>Remaining </a:t>
            </a:r>
            <a:r>
              <a:rPr lang="en-US" sz="2400" dirty="0"/>
              <a:t>topics of the Sheriff’s choosing.</a:t>
            </a:r>
          </a:p>
          <a:p>
            <a:pPr lvl="1"/>
            <a:endParaRPr lang="en-US" dirty="0" smtClean="0"/>
          </a:p>
          <a:p>
            <a:endParaRPr lang="en-US" dirty="0"/>
          </a:p>
        </p:txBody>
      </p:sp>
    </p:spTree>
    <p:extLst>
      <p:ext uri="{BB962C8B-B14F-4D97-AF65-F5344CB8AC3E}">
        <p14:creationId xmlns:p14="http://schemas.microsoft.com/office/powerpoint/2010/main" val="2774247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800100"/>
            <a:ext cx="9601200" cy="1126671"/>
          </a:xfrm>
        </p:spPr>
        <p:txBody>
          <a:bodyPr/>
          <a:lstStyle/>
          <a:p>
            <a:pPr algn="ctr"/>
            <a:r>
              <a:rPr lang="en-US" dirty="0" smtClean="0"/>
              <a:t>Telecommunicators</a:t>
            </a:r>
            <a:endParaRPr lang="en-US" dirty="0"/>
          </a:p>
        </p:txBody>
      </p:sp>
      <p:sp>
        <p:nvSpPr>
          <p:cNvPr id="3" name="Content Placeholder 2"/>
          <p:cNvSpPr>
            <a:spLocks noGrp="1"/>
          </p:cNvSpPr>
          <p:nvPr>
            <p:ph idx="1"/>
          </p:nvPr>
        </p:nvSpPr>
        <p:spPr>
          <a:xfrm>
            <a:off x="1371600" y="1926771"/>
            <a:ext cx="9601200" cy="4166458"/>
          </a:xfrm>
        </p:spPr>
        <p:txBody>
          <a:bodyPr>
            <a:normAutofit fontScale="92500" lnSpcReduction="10000"/>
          </a:bodyPr>
          <a:lstStyle/>
          <a:p>
            <a:r>
              <a:rPr lang="en-US" sz="2800" dirty="0"/>
              <a:t>The in-service training requirement for telecommunicators for </a:t>
            </a:r>
            <a:r>
              <a:rPr lang="en-US" sz="2800" dirty="0" smtClean="0"/>
              <a:t>2022 </a:t>
            </a:r>
            <a:r>
              <a:rPr lang="en-US" sz="2800" dirty="0"/>
              <a:t>is </a:t>
            </a:r>
            <a:r>
              <a:rPr lang="en-US" sz="2800" dirty="0" smtClean="0"/>
              <a:t>16 </a:t>
            </a:r>
            <a:r>
              <a:rPr lang="en-US" sz="2800" dirty="0"/>
              <a:t>credits of mandatory training in the following topical </a:t>
            </a:r>
            <a:r>
              <a:rPr lang="en-US" sz="2800" dirty="0" smtClean="0"/>
              <a:t>areas:</a:t>
            </a:r>
          </a:p>
          <a:p>
            <a:pPr lvl="1"/>
            <a:r>
              <a:rPr lang="en-US" sz="2400" i="0" dirty="0"/>
              <a:t>2022 Ethics: Preempting Misconduct and Increasing Integrity</a:t>
            </a:r>
          </a:p>
          <a:p>
            <a:pPr lvl="1"/>
            <a:r>
              <a:rPr lang="en-US" sz="2400" i="0" dirty="0" smtClean="0"/>
              <a:t>2022 Stress in the Communications Center: Developing Healthy Responses</a:t>
            </a:r>
          </a:p>
          <a:p>
            <a:pPr lvl="1"/>
            <a:r>
              <a:rPr lang="en-US" sz="2400" i="0" dirty="0" smtClean="0"/>
              <a:t>2022 Broadcasting Techniques and Radio Etiquette</a:t>
            </a:r>
          </a:p>
          <a:p>
            <a:pPr lvl="1"/>
            <a:r>
              <a:rPr lang="en-US" sz="2400" i="0" dirty="0" smtClean="0"/>
              <a:t>2022 The Telecommunicator’s Role in Crisis Management</a:t>
            </a:r>
          </a:p>
          <a:p>
            <a:pPr lvl="1"/>
            <a:r>
              <a:rPr lang="en-US" sz="2400" i="0" dirty="0" smtClean="0"/>
              <a:t>2022 Promoting Career Development </a:t>
            </a:r>
            <a:r>
              <a:rPr lang="en-US" sz="2400" i="0" dirty="0"/>
              <a:t>and </a:t>
            </a:r>
            <a:r>
              <a:rPr lang="en-US" sz="2400" i="0" dirty="0" smtClean="0"/>
              <a:t>Survival; </a:t>
            </a:r>
            <a:r>
              <a:rPr lang="en-US" sz="2400" i="0" dirty="0"/>
              <a:t>and </a:t>
            </a:r>
          </a:p>
          <a:p>
            <a:pPr lvl="1"/>
            <a:r>
              <a:rPr lang="en-US" sz="2400" i="0" dirty="0" smtClean="0"/>
              <a:t>2022 Duty-Related Trauma</a:t>
            </a:r>
          </a:p>
          <a:p>
            <a:pPr marL="530352" lvl="1" indent="0">
              <a:buNone/>
            </a:pPr>
            <a:r>
              <a:rPr lang="en-US" sz="2400" dirty="0" smtClean="0"/>
              <a:t>Remaining topics of the Sheriff’s/Agency Head’s choosing.</a:t>
            </a:r>
          </a:p>
          <a:p>
            <a:endParaRPr lang="en-US" dirty="0"/>
          </a:p>
        </p:txBody>
      </p:sp>
    </p:spTree>
    <p:extLst>
      <p:ext uri="{BB962C8B-B14F-4D97-AF65-F5344CB8AC3E}">
        <p14:creationId xmlns:p14="http://schemas.microsoft.com/office/powerpoint/2010/main" val="1085856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55600"/>
            <a:ext cx="9601200" cy="1016000"/>
          </a:xfrm>
        </p:spPr>
        <p:txBody>
          <a:bodyPr/>
          <a:lstStyle/>
          <a:p>
            <a:r>
              <a:rPr lang="en-US" dirty="0" smtClean="0"/>
              <a:t>In-service: Mandated and Choice Topics</a:t>
            </a:r>
            <a:endParaRPr lang="en-US" dirty="0"/>
          </a:p>
        </p:txBody>
      </p:sp>
      <p:sp>
        <p:nvSpPr>
          <p:cNvPr id="3" name="Content Placeholder 2"/>
          <p:cNvSpPr>
            <a:spLocks noGrp="1"/>
          </p:cNvSpPr>
          <p:nvPr>
            <p:ph idx="1"/>
          </p:nvPr>
        </p:nvSpPr>
        <p:spPr>
          <a:xfrm>
            <a:off x="1371600" y="1282699"/>
            <a:ext cx="9601200" cy="5314043"/>
          </a:xfrm>
        </p:spPr>
        <p:txBody>
          <a:bodyPr>
            <a:noAutofit/>
          </a:bodyPr>
          <a:lstStyle/>
          <a:p>
            <a:r>
              <a:rPr lang="en-US" dirty="0" smtClean="0"/>
              <a:t>Topics designated as mandated must be completed by each officer.  Each topic is assigned a number of credits.</a:t>
            </a:r>
          </a:p>
          <a:p>
            <a:r>
              <a:rPr lang="en-US" dirty="0" smtClean="0"/>
              <a:t>Deputy Sheriffs: In 2022, mandated training topics consisted of 16 credits (this includes Firearms Training and Qualification).  Therefore, in addition to the mandated topics, active Deputies must complete topics consisting of an additional eight (8) credits; OR, an additional twelve (12) credits if they did not complete Firearms Training and Qualification to reach a minimum of 24 credits of In-Service Training.</a:t>
            </a:r>
          </a:p>
          <a:p>
            <a:r>
              <a:rPr lang="en-US" dirty="0" smtClean="0"/>
              <a:t>Detention Officers: In 2022, mandated training topics consisted of 12 credits. </a:t>
            </a:r>
            <a:r>
              <a:rPr lang="en-US" dirty="0"/>
              <a:t>Therefore, in addition to the mandated </a:t>
            </a:r>
            <a:r>
              <a:rPr lang="en-US" dirty="0" smtClean="0"/>
              <a:t>topics, active Detention Officers </a:t>
            </a:r>
            <a:r>
              <a:rPr lang="en-US" dirty="0"/>
              <a:t>must complete topics consisting of an additional </a:t>
            </a:r>
            <a:r>
              <a:rPr lang="en-US" dirty="0" smtClean="0"/>
              <a:t>four (4) credits to reach the minimum of 16 credits of In-Service Training. </a:t>
            </a:r>
          </a:p>
          <a:p>
            <a:r>
              <a:rPr lang="en-US" dirty="0" smtClean="0"/>
              <a:t>Telecommunicators</a:t>
            </a:r>
            <a:r>
              <a:rPr lang="en-US" dirty="0"/>
              <a:t>: In </a:t>
            </a:r>
            <a:r>
              <a:rPr lang="en-US" dirty="0" smtClean="0"/>
              <a:t>2022, </a:t>
            </a:r>
            <a:r>
              <a:rPr lang="en-US" dirty="0"/>
              <a:t>mandated training topics consisted of </a:t>
            </a:r>
            <a:r>
              <a:rPr lang="en-US" dirty="0" smtClean="0"/>
              <a:t>16 </a:t>
            </a:r>
            <a:r>
              <a:rPr lang="en-US" dirty="0"/>
              <a:t>credits. </a:t>
            </a:r>
            <a:r>
              <a:rPr lang="en-US" dirty="0" smtClean="0"/>
              <a:t>The remaining topic </a:t>
            </a:r>
            <a:r>
              <a:rPr lang="en-US" sz="1800" dirty="0" smtClean="0"/>
              <a:t>(Community and Responder Engagement) </a:t>
            </a:r>
            <a:r>
              <a:rPr lang="en-US" dirty="0" smtClean="0"/>
              <a:t>is classroom only and is optional.</a:t>
            </a:r>
            <a:endParaRPr lang="en-US" dirty="0"/>
          </a:p>
        </p:txBody>
      </p:sp>
    </p:spTree>
    <p:extLst>
      <p:ext uri="{BB962C8B-B14F-4D97-AF65-F5344CB8AC3E}">
        <p14:creationId xmlns:p14="http://schemas.microsoft.com/office/powerpoint/2010/main" val="3141055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smtClean="0"/>
              <a:t>Active Status</a:t>
            </a:r>
            <a:endParaRPr lang="en-US" sz="6000" dirty="0"/>
          </a:p>
        </p:txBody>
      </p:sp>
      <p:sp>
        <p:nvSpPr>
          <p:cNvPr id="3" name="Content Placeholder 2"/>
          <p:cNvSpPr>
            <a:spLocks noGrp="1"/>
          </p:cNvSpPr>
          <p:nvPr>
            <p:ph idx="1"/>
          </p:nvPr>
        </p:nvSpPr>
        <p:spPr>
          <a:xfrm>
            <a:off x="1371600" y="1747157"/>
            <a:ext cx="9601200" cy="4120243"/>
          </a:xfrm>
        </p:spPr>
        <p:txBody>
          <a:bodyPr>
            <a:normAutofit/>
          </a:bodyPr>
          <a:lstStyle/>
          <a:p>
            <a:r>
              <a:rPr lang="en-US" sz="2800" dirty="0"/>
              <a:t>For purposes of in-service training, an officer is considered ACTIVE if he/she has performed the duties of his/her position (deputy, detention officer, and/or telecommunicator) for even one day with any agency in </a:t>
            </a:r>
            <a:r>
              <a:rPr lang="en-US" sz="2800" dirty="0" smtClean="0"/>
              <a:t>2022. However, any </a:t>
            </a:r>
            <a:r>
              <a:rPr lang="en-US" sz="2800" dirty="0"/>
              <a:t>officers who were sworn, appointed or made active on or after July 1, </a:t>
            </a:r>
            <a:r>
              <a:rPr lang="en-US" sz="2800" dirty="0" smtClean="0"/>
              <a:t>2022, </a:t>
            </a:r>
            <a:r>
              <a:rPr lang="en-US" sz="2800" b="1" u="sng" dirty="0"/>
              <a:t>and</a:t>
            </a:r>
            <a:r>
              <a:rPr lang="en-US" sz="2800" dirty="0"/>
              <a:t> who were not previously sworn, appointed or active with any Sheriff’s Office or CJ agency </a:t>
            </a:r>
            <a:r>
              <a:rPr lang="en-US" sz="2800" dirty="0" smtClean="0"/>
              <a:t>between 1/1/2022 and 6/30/2022, are </a:t>
            </a:r>
            <a:r>
              <a:rPr lang="en-US" sz="2800" dirty="0"/>
              <a:t>exempt from the </a:t>
            </a:r>
            <a:r>
              <a:rPr lang="en-US" sz="2800" dirty="0" smtClean="0"/>
              <a:t>2022 </a:t>
            </a:r>
            <a:r>
              <a:rPr lang="en-US" sz="2800" dirty="0"/>
              <a:t>in-service training requirements. </a:t>
            </a:r>
            <a:endParaRPr lang="en-US" dirty="0"/>
          </a:p>
        </p:txBody>
      </p:sp>
    </p:spTree>
    <p:extLst>
      <p:ext uri="{BB962C8B-B14F-4D97-AF65-F5344CB8AC3E}">
        <p14:creationId xmlns:p14="http://schemas.microsoft.com/office/powerpoint/2010/main" val="40756215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73908"/>
            <a:ext cx="9601200" cy="1485900"/>
          </a:xfrm>
        </p:spPr>
        <p:txBody>
          <a:bodyPr/>
          <a:lstStyle/>
          <a:p>
            <a:pPr algn="ctr"/>
            <a:r>
              <a:rPr lang="en-US" dirty="0" smtClean="0"/>
              <a:t>ACTIVE JUSTICE OFFICERS</a:t>
            </a:r>
            <a:endParaRPr lang="en-US" dirty="0"/>
          </a:p>
        </p:txBody>
      </p:sp>
      <p:sp>
        <p:nvSpPr>
          <p:cNvPr id="3" name="Content Placeholder 2"/>
          <p:cNvSpPr>
            <a:spLocks noGrp="1"/>
          </p:cNvSpPr>
          <p:nvPr>
            <p:ph idx="1"/>
          </p:nvPr>
        </p:nvSpPr>
        <p:spPr>
          <a:xfrm>
            <a:off x="1371600" y="1458097"/>
            <a:ext cx="9601200" cy="4739503"/>
          </a:xfrm>
        </p:spPr>
        <p:txBody>
          <a:bodyPr>
            <a:normAutofit fontScale="85000" lnSpcReduction="10000"/>
          </a:bodyPr>
          <a:lstStyle/>
          <a:p>
            <a:r>
              <a:rPr lang="en-US" dirty="0"/>
              <a:t>All active duty justice officers (deputies, detention officers, and telecommunicators) who were active at any time between January 1st and July 1st, must complete the in-service training requirement for </a:t>
            </a:r>
            <a:r>
              <a:rPr lang="en-US" dirty="0" smtClean="0"/>
              <a:t>2022. </a:t>
            </a:r>
            <a:r>
              <a:rPr lang="en-US" dirty="0"/>
              <a:t>An officer is considered active if at any time he/she performs any function of his/her position for even on day in the year</a:t>
            </a:r>
            <a:r>
              <a:rPr lang="en-US" dirty="0" smtClean="0"/>
              <a:t>.</a:t>
            </a:r>
          </a:p>
          <a:p>
            <a:pPr marL="0" indent="0">
              <a:buNone/>
            </a:pPr>
            <a:endParaRPr lang="en-US" dirty="0" smtClean="0"/>
          </a:p>
          <a:p>
            <a:r>
              <a:rPr lang="en-US" dirty="0"/>
              <a:t>Any deputy, detention officer, or telecommunicator who has performed the duties of his/her certified position at any time in </a:t>
            </a:r>
            <a:r>
              <a:rPr lang="en-US" dirty="0" smtClean="0"/>
              <a:t>2022 </a:t>
            </a:r>
            <a:r>
              <a:rPr lang="en-US" dirty="0"/>
              <a:t>should be designated as ACTIVE with the appropriate effective date(s).</a:t>
            </a:r>
          </a:p>
          <a:p>
            <a:endParaRPr lang="en-US" dirty="0" smtClean="0"/>
          </a:p>
          <a:p>
            <a:r>
              <a:rPr lang="en-US" dirty="0"/>
              <a:t>Any justice officer who </a:t>
            </a:r>
            <a:r>
              <a:rPr lang="en-US" dirty="0" smtClean="0"/>
              <a:t>begins 2022 </a:t>
            </a:r>
            <a:r>
              <a:rPr lang="en-US" dirty="0"/>
              <a:t>in an active status, but becomes inactive before the end of the year will not be suspended for failure to complete the training. However, that officer must complete the necessary in-service training prior to returning to an active duty status regardless of the year he/she returns to the active duty status</a:t>
            </a:r>
            <a:r>
              <a:rPr lang="en-US" dirty="0" smtClean="0"/>
              <a:t>.</a:t>
            </a:r>
          </a:p>
          <a:p>
            <a:endParaRPr lang="en-US" dirty="0" smtClean="0"/>
          </a:p>
          <a:p>
            <a:r>
              <a:rPr lang="en-US" dirty="0"/>
              <a:t>Any justice officer who begins the year in an active </a:t>
            </a:r>
            <a:r>
              <a:rPr lang="en-US" smtClean="0"/>
              <a:t>status prior to 7/1, and at </a:t>
            </a:r>
            <a:r>
              <a:rPr lang="en-US" dirty="0"/>
              <a:t>some point becomes inactive, but then returns to an </a:t>
            </a:r>
            <a:r>
              <a:rPr lang="en-US"/>
              <a:t>active </a:t>
            </a:r>
            <a:r>
              <a:rPr lang="en-US" smtClean="0"/>
              <a:t>status, </a:t>
            </a:r>
            <a:r>
              <a:rPr lang="en-US" dirty="0"/>
              <a:t>must have completed the </a:t>
            </a:r>
            <a:r>
              <a:rPr lang="en-US" dirty="0" smtClean="0"/>
              <a:t>2022 in-service </a:t>
            </a:r>
            <a:r>
              <a:rPr lang="en-US" dirty="0"/>
              <a:t>training. </a:t>
            </a:r>
            <a:r>
              <a:rPr lang="en-US" u="sng" dirty="0"/>
              <a:t>Failure to do so will result in a suspension of that officer’s certification.</a:t>
            </a:r>
          </a:p>
          <a:p>
            <a:endParaRPr lang="en-US" dirty="0"/>
          </a:p>
          <a:p>
            <a:endParaRPr lang="en-US" dirty="0"/>
          </a:p>
          <a:p>
            <a:endParaRPr lang="en-US" dirty="0"/>
          </a:p>
        </p:txBody>
      </p:sp>
    </p:spTree>
    <p:extLst>
      <p:ext uri="{BB962C8B-B14F-4D97-AF65-F5344CB8AC3E}">
        <p14:creationId xmlns:p14="http://schemas.microsoft.com/office/powerpoint/2010/main" val="4043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016000"/>
          </a:xfrm>
        </p:spPr>
        <p:txBody>
          <a:bodyPr>
            <a:normAutofit fontScale="90000"/>
          </a:bodyPr>
          <a:lstStyle/>
          <a:p>
            <a:pPr algn="ctr"/>
            <a:r>
              <a:rPr lang="en-US" dirty="0" smtClean="0"/>
              <a:t>Impact of Active/Inactive Status Changes</a:t>
            </a:r>
            <a:endParaRPr lang="en-US" dirty="0"/>
          </a:p>
        </p:txBody>
      </p:sp>
      <p:sp>
        <p:nvSpPr>
          <p:cNvPr id="3" name="Content Placeholder 2"/>
          <p:cNvSpPr>
            <a:spLocks noGrp="1"/>
          </p:cNvSpPr>
          <p:nvPr>
            <p:ph idx="1"/>
          </p:nvPr>
        </p:nvSpPr>
        <p:spPr>
          <a:xfrm>
            <a:off x="1371600" y="1841500"/>
            <a:ext cx="9601200" cy="4025900"/>
          </a:xfrm>
        </p:spPr>
        <p:txBody>
          <a:bodyPr>
            <a:normAutofit fontScale="92500"/>
          </a:bodyPr>
          <a:lstStyle/>
          <a:p>
            <a:r>
              <a:rPr lang="en-US" dirty="0"/>
              <a:t>Any justice officer who began </a:t>
            </a:r>
            <a:r>
              <a:rPr lang="en-US" dirty="0" smtClean="0"/>
              <a:t>2022 </a:t>
            </a:r>
            <a:r>
              <a:rPr lang="en-US" dirty="0"/>
              <a:t>in an inactive status, but becomes active on or after </a:t>
            </a:r>
            <a:r>
              <a:rPr lang="en-US" dirty="0" smtClean="0"/>
              <a:t>07/01/2022, </a:t>
            </a:r>
            <a:r>
              <a:rPr lang="en-US" dirty="0"/>
              <a:t>is exempt from the in-service training requirement, </a:t>
            </a:r>
            <a:r>
              <a:rPr lang="en-US" i="1" u="sng" dirty="0"/>
              <a:t>assuming they have not been active with any other agency between </a:t>
            </a:r>
            <a:r>
              <a:rPr lang="en-US" i="1" u="sng" dirty="0" smtClean="0"/>
              <a:t>01/01/2022 – 06/30/2022</a:t>
            </a:r>
            <a:r>
              <a:rPr lang="en-US" i="1" dirty="0" smtClean="0"/>
              <a:t>. </a:t>
            </a:r>
          </a:p>
          <a:p>
            <a:endParaRPr lang="en-US" i="1" dirty="0"/>
          </a:p>
          <a:p>
            <a:r>
              <a:rPr lang="en-US" dirty="0" smtClean="0"/>
              <a:t>Any </a:t>
            </a:r>
            <a:r>
              <a:rPr lang="en-US" dirty="0"/>
              <a:t>justice officer sworn or </a:t>
            </a:r>
            <a:r>
              <a:rPr lang="en-US" dirty="0" smtClean="0"/>
              <a:t>appointed in an Active status on </a:t>
            </a:r>
            <a:r>
              <a:rPr lang="en-US" dirty="0"/>
              <a:t>or after </a:t>
            </a:r>
            <a:r>
              <a:rPr lang="en-US" dirty="0" smtClean="0"/>
              <a:t>07/01/2022, </a:t>
            </a:r>
            <a:r>
              <a:rPr lang="en-US" u="sng" dirty="0"/>
              <a:t>with no active service with any agency prior to that appointment</a:t>
            </a:r>
            <a:r>
              <a:rPr lang="en-US" dirty="0"/>
              <a:t>, is exempt from the in-service training </a:t>
            </a:r>
            <a:r>
              <a:rPr lang="en-US" dirty="0" smtClean="0"/>
              <a:t>requirement</a:t>
            </a:r>
            <a:r>
              <a:rPr lang="en-US" dirty="0"/>
              <a:t> </a:t>
            </a:r>
            <a:r>
              <a:rPr lang="en-US" dirty="0" smtClean="0"/>
              <a:t>for 2022. </a:t>
            </a:r>
          </a:p>
          <a:p>
            <a:pPr marL="0" indent="0">
              <a:buNone/>
            </a:pPr>
            <a:endParaRPr lang="en-US" dirty="0" smtClean="0"/>
          </a:p>
          <a:p>
            <a:r>
              <a:rPr lang="en-US" dirty="0" smtClean="0"/>
              <a:t>Any officer who was active with another agency (Sheriff’s Office or Police Department) between 1/1/2022 and 6/30/2022, and becomes sworn or appointed in an Active status with your agency after 7/1/2022 (and remains active through 12/31/2022) is obligated to complete the annual In-Service Training.</a:t>
            </a:r>
            <a:endParaRPr lang="en-US" dirty="0"/>
          </a:p>
          <a:p>
            <a:endParaRPr lang="en-US" dirty="0"/>
          </a:p>
        </p:txBody>
      </p:sp>
    </p:spTree>
    <p:extLst>
      <p:ext uri="{BB962C8B-B14F-4D97-AF65-F5344CB8AC3E}">
        <p14:creationId xmlns:p14="http://schemas.microsoft.com/office/powerpoint/2010/main" val="9984820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Inactive Justice </a:t>
            </a:r>
            <a:r>
              <a:rPr lang="en-US" dirty="0"/>
              <a:t>O</a:t>
            </a:r>
            <a:r>
              <a:rPr lang="en-US" dirty="0" smtClean="0"/>
              <a:t>fficers</a:t>
            </a:r>
            <a:endParaRPr lang="en-US" dirty="0"/>
          </a:p>
        </p:txBody>
      </p:sp>
      <p:sp>
        <p:nvSpPr>
          <p:cNvPr id="3" name="Content Placeholder 2"/>
          <p:cNvSpPr>
            <a:spLocks noGrp="1"/>
          </p:cNvSpPr>
          <p:nvPr>
            <p:ph idx="1"/>
          </p:nvPr>
        </p:nvSpPr>
        <p:spPr/>
        <p:txBody>
          <a:bodyPr/>
          <a:lstStyle/>
          <a:p>
            <a:r>
              <a:rPr lang="en-US" dirty="0"/>
              <a:t>Any deputy, detention officer, or telecommunicator who has not performed the duties of his/her certified position at any time in </a:t>
            </a:r>
            <a:r>
              <a:rPr lang="en-US" dirty="0" smtClean="0"/>
              <a:t>2022 </a:t>
            </a:r>
            <a:r>
              <a:rPr lang="en-US" dirty="0"/>
              <a:t>should be designated as INACTIVE with the appropriate effective </a:t>
            </a:r>
            <a:r>
              <a:rPr lang="en-US" dirty="0" smtClean="0"/>
              <a:t>date.</a:t>
            </a:r>
          </a:p>
          <a:p>
            <a:r>
              <a:rPr lang="en-US" dirty="0"/>
              <a:t>Any deputy sheriff or detention officer who is in an </a:t>
            </a:r>
            <a:r>
              <a:rPr lang="en-US" b="1" dirty="0"/>
              <a:t>in-active</a:t>
            </a:r>
            <a:r>
              <a:rPr lang="en-US" dirty="0"/>
              <a:t> status for all of </a:t>
            </a:r>
            <a:r>
              <a:rPr lang="en-US" dirty="0" smtClean="0"/>
              <a:t>2022, </a:t>
            </a:r>
            <a:r>
              <a:rPr lang="en-US" dirty="0"/>
              <a:t>but who is also authorized to carry a firearm, must </a:t>
            </a:r>
            <a:r>
              <a:rPr lang="en-US" dirty="0" smtClean="0"/>
              <a:t>only complete the </a:t>
            </a:r>
            <a:r>
              <a:rPr lang="en-US" dirty="0"/>
              <a:t>mandated annual firearms qualification (including classroom training). </a:t>
            </a:r>
            <a:r>
              <a:rPr lang="en-US" u="sng" dirty="0"/>
              <a:t>Merely being authorized to carry does not necessarily mean an officer is “active.</a:t>
            </a:r>
            <a:r>
              <a:rPr lang="en-US" dirty="0"/>
              <a:t>”</a:t>
            </a:r>
          </a:p>
          <a:p>
            <a:endParaRPr lang="en-US" dirty="0"/>
          </a:p>
          <a:p>
            <a:endParaRPr lang="en-US" dirty="0"/>
          </a:p>
        </p:txBody>
      </p:sp>
    </p:spTree>
    <p:extLst>
      <p:ext uri="{BB962C8B-B14F-4D97-AF65-F5344CB8AC3E}">
        <p14:creationId xmlns:p14="http://schemas.microsoft.com/office/powerpoint/2010/main" val="41955133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Training            In-Service Training </a:t>
            </a:r>
            <a:endParaRPr lang="en-US" baseline="30000" dirty="0"/>
          </a:p>
        </p:txBody>
      </p:sp>
      <p:sp>
        <p:nvSpPr>
          <p:cNvPr id="3" name="Content Placeholder 2"/>
          <p:cNvSpPr>
            <a:spLocks noGrp="1"/>
          </p:cNvSpPr>
          <p:nvPr>
            <p:ph idx="1"/>
          </p:nvPr>
        </p:nvSpPr>
        <p:spPr/>
        <p:txBody>
          <a:bodyPr/>
          <a:lstStyle/>
          <a:p>
            <a:pPr marL="0" indent="0">
              <a:buNone/>
            </a:pPr>
            <a:r>
              <a:rPr lang="en-US" dirty="0" smtClean="0"/>
              <a:t>BASIC Training courses do NOT satisfy any part of the annual In-Service Training requirement.</a:t>
            </a:r>
            <a:endParaRPr lang="en-US" dirty="0"/>
          </a:p>
          <a:p>
            <a:r>
              <a:rPr lang="en-US" dirty="0" smtClean="0"/>
              <a:t>Basic Law Enforcement Training (BLET)</a:t>
            </a:r>
          </a:p>
          <a:p>
            <a:r>
              <a:rPr lang="en-US" dirty="0" smtClean="0"/>
              <a:t>Basic Detention Officer Certification Course (DOCC)</a:t>
            </a:r>
          </a:p>
          <a:p>
            <a:r>
              <a:rPr lang="en-US" dirty="0" smtClean="0"/>
              <a:t>Basic Telecommunicator Certification Course (TCC)</a:t>
            </a:r>
            <a:endParaRPr lang="en-US" dirty="0"/>
          </a:p>
        </p:txBody>
      </p:sp>
      <p:sp>
        <p:nvSpPr>
          <p:cNvPr id="5" name="Not Equal 4"/>
          <p:cNvSpPr/>
          <p:nvPr/>
        </p:nvSpPr>
        <p:spPr>
          <a:xfrm>
            <a:off x="5181600" y="685800"/>
            <a:ext cx="914400" cy="914400"/>
          </a:xfrm>
          <a:prstGeom prst="mathNotEqua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2769606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Completing the Report</a:t>
            </a:r>
            <a:endParaRPr lang="en-US" dirty="0"/>
          </a:p>
        </p:txBody>
      </p:sp>
      <p:sp>
        <p:nvSpPr>
          <p:cNvPr id="3" name="Content Placeholder 2"/>
          <p:cNvSpPr>
            <a:spLocks noGrp="1"/>
          </p:cNvSpPr>
          <p:nvPr>
            <p:ph idx="1"/>
          </p:nvPr>
        </p:nvSpPr>
        <p:spPr/>
        <p:txBody>
          <a:bodyPr>
            <a:normAutofit/>
          </a:bodyPr>
          <a:lstStyle/>
          <a:p>
            <a:pPr marL="0" indent="0" algn="ctr">
              <a:buNone/>
            </a:pPr>
            <a:r>
              <a:rPr lang="en-US" sz="4000" dirty="0" smtClean="0"/>
              <a:t>The following slides provide information and examples that should  be helpful to you as you complete the report.</a:t>
            </a:r>
            <a:endParaRPr lang="en-US" sz="4000" dirty="0"/>
          </a:p>
        </p:txBody>
      </p:sp>
    </p:spTree>
    <p:extLst>
      <p:ext uri="{BB962C8B-B14F-4D97-AF65-F5344CB8AC3E}">
        <p14:creationId xmlns:p14="http://schemas.microsoft.com/office/powerpoint/2010/main" val="1073644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2216" y="166816"/>
            <a:ext cx="9601200" cy="1485900"/>
          </a:xfrm>
        </p:spPr>
        <p:txBody>
          <a:bodyPr>
            <a:normAutofit fontScale="90000"/>
          </a:bodyPr>
          <a:lstStyle/>
          <a:p>
            <a:pPr algn="ctr"/>
            <a:r>
              <a:rPr lang="en-US" b="1" dirty="0" smtClean="0"/>
              <a:t>Document </a:t>
            </a:r>
            <a:r>
              <a:rPr lang="en-US" b="1" dirty="0"/>
              <a:t>the officer’s in-service training status for </a:t>
            </a:r>
            <a:r>
              <a:rPr lang="en-US" b="1" dirty="0" smtClean="0"/>
              <a:t>EACH </a:t>
            </a:r>
            <a:r>
              <a:rPr lang="en-US" b="1" dirty="0"/>
              <a:t>specific certification</a:t>
            </a:r>
            <a:r>
              <a:rPr lang="en-US" dirty="0"/>
              <a:t>.</a:t>
            </a:r>
          </a:p>
        </p:txBody>
      </p:sp>
      <p:sp>
        <p:nvSpPr>
          <p:cNvPr id="3" name="Content Placeholder 2"/>
          <p:cNvSpPr>
            <a:spLocks noGrp="1"/>
          </p:cNvSpPr>
          <p:nvPr>
            <p:ph idx="1"/>
          </p:nvPr>
        </p:nvSpPr>
        <p:spPr>
          <a:xfrm>
            <a:off x="1462216" y="1462216"/>
            <a:ext cx="9601200" cy="3581400"/>
          </a:xfrm>
        </p:spPr>
        <p:txBody>
          <a:bodyPr/>
          <a:lstStyle/>
          <a:p>
            <a:r>
              <a:rPr lang="en-US" dirty="0"/>
              <a:t>The report format is the same as </a:t>
            </a:r>
            <a:r>
              <a:rPr lang="en-US" dirty="0" smtClean="0"/>
              <a:t>in prior years in </a:t>
            </a:r>
            <a:r>
              <a:rPr lang="en-US" dirty="0"/>
              <a:t>that all officers, regardless of their position, are listed alphabetically. Officers who are certified in more than one capacity will be listed for each certification they </a:t>
            </a:r>
            <a:r>
              <a:rPr lang="en-US" dirty="0" smtClean="0"/>
              <a:t>hold.  </a:t>
            </a:r>
          </a:p>
          <a:p>
            <a:endParaRPr lang="en-US" dirty="0"/>
          </a:p>
          <a:p>
            <a:endParaRPr lang="en-US" dirty="0"/>
          </a:p>
        </p:txBody>
      </p:sp>
      <p:pic>
        <p:nvPicPr>
          <p:cNvPr id="8" name="Picture 7"/>
          <p:cNvPicPr>
            <a:picLocks noChangeAspect="1"/>
          </p:cNvPicPr>
          <p:nvPr/>
        </p:nvPicPr>
        <p:blipFill>
          <a:blip r:embed="rId2"/>
          <a:stretch>
            <a:fillRect/>
          </a:stretch>
        </p:blipFill>
        <p:spPr>
          <a:xfrm>
            <a:off x="1662248" y="2586446"/>
            <a:ext cx="9401168" cy="3997233"/>
          </a:xfrm>
          <a:prstGeom prst="rect">
            <a:avLst/>
          </a:prstGeom>
        </p:spPr>
      </p:pic>
    </p:spTree>
    <p:extLst>
      <p:ext uri="{BB962C8B-B14F-4D97-AF65-F5344CB8AC3E}">
        <p14:creationId xmlns:p14="http://schemas.microsoft.com/office/powerpoint/2010/main" val="20033784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More than one capacity: </a:t>
            </a:r>
            <a:br>
              <a:rPr lang="en-US" dirty="0" smtClean="0"/>
            </a:br>
            <a:r>
              <a:rPr lang="en-US" dirty="0" smtClean="0"/>
              <a:t>Primary Designation </a:t>
            </a:r>
            <a:endParaRPr lang="en-US" dirty="0"/>
          </a:p>
        </p:txBody>
      </p:sp>
      <p:sp>
        <p:nvSpPr>
          <p:cNvPr id="3" name="Content Placeholder 2"/>
          <p:cNvSpPr>
            <a:spLocks noGrp="1"/>
          </p:cNvSpPr>
          <p:nvPr>
            <p:ph idx="1"/>
          </p:nvPr>
        </p:nvSpPr>
        <p:spPr>
          <a:xfrm>
            <a:off x="1371600" y="2286000"/>
            <a:ext cx="9601200" cy="3860800"/>
          </a:xfrm>
        </p:spPr>
        <p:txBody>
          <a:bodyPr>
            <a:normAutofit lnSpcReduction="10000"/>
          </a:bodyPr>
          <a:lstStyle/>
          <a:p>
            <a:r>
              <a:rPr lang="en-US" dirty="0" smtClean="0">
                <a:solidFill>
                  <a:srgbClr val="FF0000"/>
                </a:solidFill>
              </a:rPr>
              <a:t>Dual certification refers to officers who hold more than more certified position (Deputy. Detention or Telecommunicator</a:t>
            </a:r>
            <a:r>
              <a:rPr lang="en-US" dirty="0">
                <a:solidFill>
                  <a:srgbClr val="FF0000"/>
                </a:solidFill>
              </a:rPr>
              <a:t>)</a:t>
            </a:r>
            <a:r>
              <a:rPr lang="en-US" dirty="0" smtClean="0">
                <a:solidFill>
                  <a:srgbClr val="FF0000"/>
                </a:solidFill>
              </a:rPr>
              <a:t> within your agency.</a:t>
            </a:r>
          </a:p>
          <a:p>
            <a:r>
              <a:rPr lang="en-US" dirty="0" smtClean="0">
                <a:solidFill>
                  <a:srgbClr val="FF0000"/>
                </a:solidFill>
              </a:rPr>
              <a:t>The </a:t>
            </a:r>
            <a:r>
              <a:rPr lang="en-US" dirty="0">
                <a:solidFill>
                  <a:srgbClr val="FF0000"/>
                </a:solidFill>
              </a:rPr>
              <a:t>Sheriff </a:t>
            </a:r>
            <a:r>
              <a:rPr lang="en-US" dirty="0" smtClean="0">
                <a:solidFill>
                  <a:srgbClr val="FF0000"/>
                </a:solidFill>
              </a:rPr>
              <a:t>or agency head must </a:t>
            </a:r>
            <a:r>
              <a:rPr lang="en-US" dirty="0">
                <a:solidFill>
                  <a:srgbClr val="FF0000"/>
                </a:solidFill>
              </a:rPr>
              <a:t>designate which position is the PRIMARY position for </a:t>
            </a:r>
            <a:r>
              <a:rPr lang="en-US" dirty="0" smtClean="0">
                <a:solidFill>
                  <a:srgbClr val="FF0000"/>
                </a:solidFill>
              </a:rPr>
              <a:t>dually certified officers. </a:t>
            </a:r>
            <a:r>
              <a:rPr lang="en-US" dirty="0">
                <a:solidFill>
                  <a:srgbClr val="FF0000"/>
                </a:solidFill>
              </a:rPr>
              <a:t>This </a:t>
            </a:r>
            <a:r>
              <a:rPr lang="en-US" dirty="0" smtClean="0">
                <a:solidFill>
                  <a:srgbClr val="FF0000"/>
                </a:solidFill>
              </a:rPr>
              <a:t>designation must </a:t>
            </a:r>
            <a:r>
              <a:rPr lang="en-US" dirty="0">
                <a:solidFill>
                  <a:srgbClr val="FF0000"/>
                </a:solidFill>
              </a:rPr>
              <a:t>be indicated in the “Reason” column of your </a:t>
            </a:r>
            <a:r>
              <a:rPr lang="en-US" dirty="0" smtClean="0">
                <a:solidFill>
                  <a:srgbClr val="FF0000"/>
                </a:solidFill>
              </a:rPr>
              <a:t>report.</a:t>
            </a:r>
          </a:p>
          <a:p>
            <a:r>
              <a:rPr lang="en-US" dirty="0" smtClean="0">
                <a:solidFill>
                  <a:srgbClr val="FF0000"/>
                </a:solidFill>
              </a:rPr>
              <a:t>If the required credits were met for all positions held by the dually certified officer, then you should mark “Y” under “In-Service Completed” for all of that officer’s positions.</a:t>
            </a:r>
          </a:p>
          <a:p>
            <a:r>
              <a:rPr lang="en-US" dirty="0" smtClean="0">
                <a:solidFill>
                  <a:srgbClr val="FF0000"/>
                </a:solidFill>
              </a:rPr>
              <a:t>If the required credits were met only for the Primary position, then you would mark “Y” for the primary and “E” (exempt) for the non-primary positions for that officer.</a:t>
            </a:r>
          </a:p>
          <a:p>
            <a:r>
              <a:rPr lang="en-US" dirty="0" smtClean="0">
                <a:solidFill>
                  <a:srgbClr val="FF0000"/>
                </a:solidFill>
              </a:rPr>
              <a:t>There are no exemptions for primary designations</a:t>
            </a:r>
            <a:r>
              <a:rPr lang="en-US" dirty="0" smtClean="0"/>
              <a:t>.  </a:t>
            </a:r>
            <a:endParaRPr lang="en-US" dirty="0"/>
          </a:p>
          <a:p>
            <a:endParaRPr lang="en-US" dirty="0"/>
          </a:p>
        </p:txBody>
      </p:sp>
    </p:spTree>
    <p:extLst>
      <p:ext uri="{BB962C8B-B14F-4D97-AF65-F5344CB8AC3E}">
        <p14:creationId xmlns:p14="http://schemas.microsoft.com/office/powerpoint/2010/main" val="4019720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901700"/>
          </a:xfrm>
        </p:spPr>
        <p:txBody>
          <a:bodyPr/>
          <a:lstStyle/>
          <a:p>
            <a:r>
              <a:rPr lang="en-US" dirty="0" smtClean="0"/>
              <a:t>To edit a record…….</a:t>
            </a:r>
            <a:endParaRPr lang="en-US" dirty="0"/>
          </a:p>
        </p:txBody>
      </p:sp>
      <p:sp>
        <p:nvSpPr>
          <p:cNvPr id="3" name="Content Placeholder 2"/>
          <p:cNvSpPr>
            <a:spLocks noGrp="1"/>
          </p:cNvSpPr>
          <p:nvPr>
            <p:ph idx="1"/>
          </p:nvPr>
        </p:nvSpPr>
        <p:spPr>
          <a:xfrm>
            <a:off x="1371600" y="1473198"/>
            <a:ext cx="9601200" cy="5270501"/>
          </a:xfrm>
        </p:spPr>
        <p:txBody>
          <a:bodyPr>
            <a:noAutofit/>
          </a:bodyPr>
          <a:lstStyle/>
          <a:p>
            <a:r>
              <a:rPr lang="en-US" sz="2100" dirty="0" smtClean="0"/>
              <a:t>Click on the Pencil Icon at the left of the officer’s name to </a:t>
            </a:r>
            <a:r>
              <a:rPr lang="en-US" sz="2100" b="1" dirty="0" smtClean="0"/>
              <a:t>open</a:t>
            </a:r>
            <a:r>
              <a:rPr lang="en-US" sz="2100" dirty="0" smtClean="0"/>
              <a:t> the record.</a:t>
            </a:r>
          </a:p>
          <a:p>
            <a:r>
              <a:rPr lang="en-US" sz="2100" dirty="0" smtClean="0"/>
              <a:t>At a minimum, you must complete the “In Service Completed” and “Qualified” columns for each officer.</a:t>
            </a:r>
          </a:p>
          <a:p>
            <a:r>
              <a:rPr lang="en-US" sz="2100" dirty="0" smtClean="0"/>
              <a:t>If you indicate anything other than “Y” for </a:t>
            </a:r>
            <a:r>
              <a:rPr lang="en-US" sz="2100" dirty="0"/>
              <a:t>“In Service </a:t>
            </a:r>
            <a:r>
              <a:rPr lang="en-US" sz="2100" dirty="0" smtClean="0"/>
              <a:t>Completed” you must also include an entry in the “REASON” column (inactive, separated (</a:t>
            </a:r>
            <a:r>
              <a:rPr lang="en-US" sz="2100" i="1" dirty="0" smtClean="0"/>
              <a:t>date</a:t>
            </a:r>
            <a:r>
              <a:rPr lang="en-US" sz="2100" dirty="0" smtClean="0"/>
              <a:t>), etc.) </a:t>
            </a:r>
          </a:p>
          <a:p>
            <a:r>
              <a:rPr lang="en-US" sz="2100" dirty="0" smtClean="0"/>
              <a:t>For officer’s whose Firearms Status is “Y” (authorized to carry) and you indicate anything other than “Y” in the “Qualified” column, you </a:t>
            </a:r>
            <a:r>
              <a:rPr lang="en-US" sz="2100" dirty="0"/>
              <a:t>must also include an entry in the “REASON” column. </a:t>
            </a:r>
            <a:endParaRPr lang="en-US" sz="2100" dirty="0" smtClean="0"/>
          </a:p>
          <a:p>
            <a:r>
              <a:rPr lang="en-US" sz="2100" dirty="0"/>
              <a:t>Submit Change in Status or Report of Separation forms as needed</a:t>
            </a:r>
            <a:r>
              <a:rPr lang="en-US" sz="2100" dirty="0" smtClean="0"/>
              <a:t>.</a:t>
            </a:r>
          </a:p>
          <a:p>
            <a:r>
              <a:rPr lang="en-US" sz="2100" dirty="0" smtClean="0"/>
              <a:t>IMPORTANT: After you have completed the entry for EACH officer, you MUST click on the check mark at the left of the officer’s name in order to </a:t>
            </a:r>
            <a:r>
              <a:rPr lang="en-US" sz="2100" b="1" dirty="0" smtClean="0"/>
              <a:t>save</a:t>
            </a:r>
            <a:r>
              <a:rPr lang="en-US" sz="2100" dirty="0" smtClean="0"/>
              <a:t> your entry.  If you fail to do so, your entry will NOT be saved! (</a:t>
            </a:r>
            <a:r>
              <a:rPr lang="en-US" sz="2100" i="1" dirty="0" smtClean="0"/>
              <a:t>You may want to ensure your entries have been saved and all columns completed before moving to a new screen in the report.</a:t>
            </a:r>
            <a:r>
              <a:rPr lang="en-US" sz="2100" dirty="0" smtClean="0"/>
              <a:t>)</a:t>
            </a:r>
            <a:endParaRPr lang="en-US" sz="2100" dirty="0"/>
          </a:p>
        </p:txBody>
      </p:sp>
    </p:spTree>
    <p:extLst>
      <p:ext uri="{BB962C8B-B14F-4D97-AF65-F5344CB8AC3E}">
        <p14:creationId xmlns:p14="http://schemas.microsoft.com/office/powerpoint/2010/main" val="35130067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Changes to in-active status </a:t>
            </a:r>
            <a:endParaRPr lang="en-US" dirty="0"/>
          </a:p>
        </p:txBody>
      </p:sp>
      <p:sp>
        <p:nvSpPr>
          <p:cNvPr id="3" name="Content Placeholder 2"/>
          <p:cNvSpPr>
            <a:spLocks noGrp="1"/>
          </p:cNvSpPr>
          <p:nvPr>
            <p:ph idx="1"/>
          </p:nvPr>
        </p:nvSpPr>
        <p:spPr/>
        <p:txBody>
          <a:bodyPr/>
          <a:lstStyle/>
          <a:p>
            <a:endParaRPr lang="en-US" dirty="0" smtClean="0"/>
          </a:p>
          <a:p>
            <a:r>
              <a:rPr lang="en-US" dirty="0" smtClean="0"/>
              <a:t>Any </a:t>
            </a:r>
            <a:r>
              <a:rPr lang="en-US" dirty="0"/>
              <a:t>request for medical or military waivers should be documented in the </a:t>
            </a:r>
            <a:r>
              <a:rPr lang="en-US" dirty="0" smtClean="0"/>
              <a:t>“REASON” </a:t>
            </a:r>
            <a:r>
              <a:rPr lang="en-US" dirty="0"/>
              <a:t>column </a:t>
            </a:r>
            <a:r>
              <a:rPr lang="en-US" dirty="0" smtClean="0"/>
              <a:t>and a “Change </a:t>
            </a:r>
            <a:r>
              <a:rPr lang="en-US" dirty="0"/>
              <a:t>in Status” </a:t>
            </a:r>
            <a:r>
              <a:rPr lang="en-US" dirty="0" smtClean="0"/>
              <a:t>form must be submitted to the Division. These officers should be changed to an In-Active status by the end of the year if In-Service Training has not been completed.  The officer must complete the In-Service Training requirement before being returned to an active status. </a:t>
            </a:r>
            <a:endParaRPr lang="en-US" dirty="0"/>
          </a:p>
          <a:p>
            <a:endParaRPr lang="en-US" dirty="0"/>
          </a:p>
        </p:txBody>
      </p:sp>
    </p:spTree>
    <p:extLst>
      <p:ext uri="{BB962C8B-B14F-4D97-AF65-F5344CB8AC3E}">
        <p14:creationId xmlns:p14="http://schemas.microsoft.com/office/powerpoint/2010/main" val="3990558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538843"/>
            <a:ext cx="9601200" cy="1077686"/>
          </a:xfrm>
        </p:spPr>
        <p:txBody>
          <a:bodyPr/>
          <a:lstStyle/>
          <a:p>
            <a:pPr algn="ctr"/>
            <a:r>
              <a:rPr lang="en-US" dirty="0" smtClean="0"/>
              <a:t>CHANGE IN STATUS FORMS</a:t>
            </a:r>
            <a:endParaRPr lang="en-US" dirty="0"/>
          </a:p>
        </p:txBody>
      </p:sp>
      <p:sp>
        <p:nvSpPr>
          <p:cNvPr id="3" name="Content Placeholder 2"/>
          <p:cNvSpPr>
            <a:spLocks noGrp="1"/>
          </p:cNvSpPr>
          <p:nvPr>
            <p:ph idx="1"/>
          </p:nvPr>
        </p:nvSpPr>
        <p:spPr>
          <a:xfrm>
            <a:off x="1371600" y="1877786"/>
            <a:ext cx="9601200" cy="3989614"/>
          </a:xfrm>
        </p:spPr>
        <p:txBody>
          <a:bodyPr>
            <a:normAutofit lnSpcReduction="10000"/>
          </a:bodyPr>
          <a:lstStyle/>
          <a:p>
            <a:r>
              <a:rPr lang="en-US" sz="2400" dirty="0"/>
              <a:t>Any changes to an officer’s status, firearms, or name </a:t>
            </a:r>
            <a:r>
              <a:rPr lang="en-US" sz="2400" dirty="0">
                <a:solidFill>
                  <a:srgbClr val="FF0000"/>
                </a:solidFill>
              </a:rPr>
              <a:t>MUST BE ACCOMPANIED BY A CHANGE IN STATUS FORM</a:t>
            </a:r>
            <a:r>
              <a:rPr lang="en-US" sz="2400" dirty="0"/>
              <a:t>. In cases where an officer is being changed to an authorized status, </a:t>
            </a:r>
            <a:r>
              <a:rPr lang="en-US" sz="2400" dirty="0" smtClean="0">
                <a:solidFill>
                  <a:srgbClr val="FF0000"/>
                </a:solidFill>
              </a:rPr>
              <a:t>YOU MUST </a:t>
            </a:r>
            <a:r>
              <a:rPr lang="en-US" sz="2400" dirty="0">
                <a:solidFill>
                  <a:srgbClr val="FF0000"/>
                </a:solidFill>
              </a:rPr>
              <a:t>ALSO ATTACH A COPY OF THE COMPLETED F-9A </a:t>
            </a:r>
            <a:r>
              <a:rPr lang="en-US" sz="2400" dirty="0"/>
              <a:t>(Firearms Qualification) Form. Please be sure to indicate the</a:t>
            </a:r>
            <a:r>
              <a:rPr lang="en-US" sz="2400" dirty="0">
                <a:solidFill>
                  <a:srgbClr val="FF0000"/>
                </a:solidFill>
              </a:rPr>
              <a:t> EFFECTIVE </a:t>
            </a:r>
            <a:r>
              <a:rPr lang="en-US" sz="2400" dirty="0"/>
              <a:t>date of the change at the bottom of the Change In Status </a:t>
            </a:r>
            <a:r>
              <a:rPr lang="en-US" sz="2400" dirty="0" smtClean="0"/>
              <a:t>form (rather </a:t>
            </a:r>
            <a:r>
              <a:rPr lang="en-US" sz="2400" dirty="0"/>
              <a:t>than the date the form is signed or </a:t>
            </a:r>
            <a:r>
              <a:rPr lang="en-US" sz="2400" dirty="0" smtClean="0"/>
              <a:t>submitted). </a:t>
            </a:r>
            <a:r>
              <a:rPr lang="en-US" sz="2400" dirty="0"/>
              <a:t>Also, if you find that data already entered on your </a:t>
            </a:r>
            <a:r>
              <a:rPr lang="en-US" sz="2400" dirty="0" smtClean="0"/>
              <a:t>F-2100 form </a:t>
            </a:r>
            <a:r>
              <a:rPr lang="en-US" sz="2400" dirty="0"/>
              <a:t>is incorrect, please correct this information by submitting a Change In Status form with the corrected information and </a:t>
            </a:r>
            <a:r>
              <a:rPr lang="en-US" sz="2400" dirty="0" smtClean="0"/>
              <a:t>include any </a:t>
            </a:r>
            <a:r>
              <a:rPr lang="en-US" sz="2400" dirty="0"/>
              <a:t>supporting documents. We have included a blank copy of the current “Change in Status” form(s). Please make copies of this form as needed.</a:t>
            </a:r>
          </a:p>
          <a:p>
            <a:endParaRPr lang="en-US" dirty="0"/>
          </a:p>
        </p:txBody>
      </p:sp>
    </p:spTree>
    <p:extLst>
      <p:ext uri="{BB962C8B-B14F-4D97-AF65-F5344CB8AC3E}">
        <p14:creationId xmlns:p14="http://schemas.microsoft.com/office/powerpoint/2010/main" val="10109564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FORMS</a:t>
            </a:r>
            <a:endParaRPr lang="en-US" dirty="0"/>
          </a:p>
        </p:txBody>
      </p:sp>
      <p:sp>
        <p:nvSpPr>
          <p:cNvPr id="3" name="Content Placeholder 2"/>
          <p:cNvSpPr>
            <a:spLocks noGrp="1"/>
          </p:cNvSpPr>
          <p:nvPr>
            <p:ph idx="1"/>
          </p:nvPr>
        </p:nvSpPr>
        <p:spPr/>
        <p:txBody>
          <a:bodyPr/>
          <a:lstStyle/>
          <a:p>
            <a:r>
              <a:rPr lang="en-US" sz="3600" u="sng" dirty="0" smtClean="0"/>
              <a:t>Change in Status </a:t>
            </a:r>
            <a:r>
              <a:rPr lang="en-US" sz="3600" dirty="0" smtClean="0"/>
              <a:t>and </a:t>
            </a:r>
            <a:r>
              <a:rPr lang="en-US" sz="3600" u="sng" dirty="0" smtClean="0"/>
              <a:t>Report of Separation </a:t>
            </a:r>
            <a:r>
              <a:rPr lang="en-US" sz="3600" b="1" dirty="0" smtClean="0"/>
              <a:t>forms</a:t>
            </a:r>
            <a:r>
              <a:rPr lang="en-US" sz="3600" dirty="0" smtClean="0"/>
              <a:t> submitted as part of this 2022 F2100 In-Service Compliance Report should be emailed to Shena Evans at </a:t>
            </a:r>
            <a:r>
              <a:rPr lang="en-US" sz="3600" dirty="0"/>
              <a:t>sevans@ncdoj.gov.</a:t>
            </a:r>
          </a:p>
          <a:p>
            <a:endParaRPr lang="en-US" dirty="0"/>
          </a:p>
        </p:txBody>
      </p:sp>
    </p:spTree>
    <p:extLst>
      <p:ext uri="{BB962C8B-B14F-4D97-AF65-F5344CB8AC3E}">
        <p14:creationId xmlns:p14="http://schemas.microsoft.com/office/powerpoint/2010/main" val="4184062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72762"/>
            <a:ext cx="9601200" cy="1485900"/>
          </a:xfrm>
        </p:spPr>
        <p:txBody>
          <a:bodyPr/>
          <a:lstStyle/>
          <a:p>
            <a:pPr algn="ctr"/>
            <a:r>
              <a:rPr lang="en-US" dirty="0" smtClean="0"/>
              <a:t>Officers who did not complete training </a:t>
            </a:r>
            <a:endParaRPr lang="en-US" dirty="0"/>
          </a:p>
        </p:txBody>
      </p:sp>
      <p:sp>
        <p:nvSpPr>
          <p:cNvPr id="3" name="Content Placeholder 2"/>
          <p:cNvSpPr>
            <a:spLocks noGrp="1"/>
          </p:cNvSpPr>
          <p:nvPr>
            <p:ph idx="1"/>
          </p:nvPr>
        </p:nvSpPr>
        <p:spPr>
          <a:xfrm>
            <a:off x="1569308" y="1104900"/>
            <a:ext cx="9601200" cy="5232400"/>
          </a:xfrm>
        </p:spPr>
        <p:txBody>
          <a:bodyPr>
            <a:normAutofit fontScale="92500" lnSpcReduction="20000"/>
          </a:bodyPr>
          <a:lstStyle/>
          <a:p>
            <a:r>
              <a:rPr lang="en-US" dirty="0" smtClean="0">
                <a:solidFill>
                  <a:srgbClr val="FF0000"/>
                </a:solidFill>
              </a:rPr>
              <a:t>Enter “N” (no) under the “In-Service Completed” column for Active deputies, detention officers, and telecommunicators who did not complete the training.  If he/she remained Active and did NOT complete the required training, a suspension will be issued.  If the officer was separated during the year </a:t>
            </a:r>
            <a:r>
              <a:rPr lang="en-US" b="1" u="sng" dirty="0" smtClean="0">
                <a:solidFill>
                  <a:srgbClr val="FF0000"/>
                </a:solidFill>
              </a:rPr>
              <a:t>or</a:t>
            </a:r>
            <a:r>
              <a:rPr lang="en-US" dirty="0" smtClean="0">
                <a:solidFill>
                  <a:srgbClr val="FF0000"/>
                </a:solidFill>
              </a:rPr>
              <a:t> their status was changed to Inactive on or before 1/1/2023, then no suspension will be issued. </a:t>
            </a:r>
          </a:p>
          <a:p>
            <a:r>
              <a:rPr lang="en-US" dirty="0" smtClean="0">
                <a:solidFill>
                  <a:srgbClr val="FF0000"/>
                </a:solidFill>
              </a:rPr>
              <a:t>Enter “E” (exempt</a:t>
            </a:r>
            <a:r>
              <a:rPr lang="en-US" dirty="0">
                <a:solidFill>
                  <a:srgbClr val="FF0000"/>
                </a:solidFill>
              </a:rPr>
              <a:t>) under the “In-Service </a:t>
            </a:r>
            <a:r>
              <a:rPr lang="en-US" dirty="0" smtClean="0">
                <a:solidFill>
                  <a:srgbClr val="FF0000"/>
                </a:solidFill>
              </a:rPr>
              <a:t>Completed” </a:t>
            </a:r>
            <a:r>
              <a:rPr lang="en-US" dirty="0">
                <a:solidFill>
                  <a:srgbClr val="FF0000"/>
                </a:solidFill>
              </a:rPr>
              <a:t>column for </a:t>
            </a:r>
            <a:r>
              <a:rPr lang="en-US" dirty="0" smtClean="0">
                <a:solidFill>
                  <a:srgbClr val="FF0000"/>
                </a:solidFill>
              </a:rPr>
              <a:t>officers who were Inactive with your agency between January 1 and June 30</a:t>
            </a:r>
            <a:r>
              <a:rPr lang="en-US" baseline="30000" dirty="0" smtClean="0">
                <a:solidFill>
                  <a:srgbClr val="FF0000"/>
                </a:solidFill>
              </a:rPr>
              <a:t>th</a:t>
            </a:r>
            <a:r>
              <a:rPr lang="en-US" dirty="0" smtClean="0">
                <a:solidFill>
                  <a:srgbClr val="FF0000"/>
                </a:solidFill>
              </a:rPr>
              <a:t>, 2022.</a:t>
            </a:r>
          </a:p>
          <a:p>
            <a:r>
              <a:rPr lang="en-US" dirty="0">
                <a:solidFill>
                  <a:srgbClr val="FF0000"/>
                </a:solidFill>
              </a:rPr>
              <a:t>Enter “E” (exempt) under the “In-Service </a:t>
            </a:r>
            <a:r>
              <a:rPr lang="en-US" dirty="0" smtClean="0">
                <a:solidFill>
                  <a:srgbClr val="FF0000"/>
                </a:solidFill>
              </a:rPr>
              <a:t>Completed” </a:t>
            </a:r>
            <a:r>
              <a:rPr lang="en-US" dirty="0">
                <a:solidFill>
                  <a:srgbClr val="FF0000"/>
                </a:solidFill>
              </a:rPr>
              <a:t>column for officers </a:t>
            </a:r>
            <a:r>
              <a:rPr lang="en-US" dirty="0" smtClean="0">
                <a:solidFill>
                  <a:srgbClr val="FF0000"/>
                </a:solidFill>
              </a:rPr>
              <a:t>appointed/sworn with your agency after June 30</a:t>
            </a:r>
            <a:r>
              <a:rPr lang="en-US" baseline="30000" dirty="0" smtClean="0">
                <a:solidFill>
                  <a:srgbClr val="FF0000"/>
                </a:solidFill>
              </a:rPr>
              <a:t>th</a:t>
            </a:r>
            <a:r>
              <a:rPr lang="en-US" dirty="0" smtClean="0">
                <a:solidFill>
                  <a:srgbClr val="FF0000"/>
                </a:solidFill>
              </a:rPr>
              <a:t>, 2022.  </a:t>
            </a:r>
            <a:r>
              <a:rPr lang="en-US" b="1" u="sng" dirty="0" smtClean="0">
                <a:solidFill>
                  <a:srgbClr val="FF0000"/>
                </a:solidFill>
              </a:rPr>
              <a:t>Exception</a:t>
            </a:r>
            <a:r>
              <a:rPr lang="en-US" b="1" dirty="0" smtClean="0">
                <a:solidFill>
                  <a:srgbClr val="FF0000"/>
                </a:solidFill>
              </a:rPr>
              <a:t>: </a:t>
            </a:r>
            <a:r>
              <a:rPr lang="en-US" dirty="0" smtClean="0">
                <a:solidFill>
                  <a:srgbClr val="FF0000"/>
                </a:solidFill>
              </a:rPr>
              <a:t>If the officer transferred as an active officer in the same capacity (Deputy to deputy; law enforcement to deputy; detention to detention, telecommunicator to telecommunicator) from another agency, </a:t>
            </a:r>
            <a:r>
              <a:rPr lang="en-US" u="sng" dirty="0" smtClean="0">
                <a:solidFill>
                  <a:srgbClr val="FF0000"/>
                </a:solidFill>
              </a:rPr>
              <a:t>then in-service training is required</a:t>
            </a:r>
            <a:r>
              <a:rPr lang="en-US" dirty="0" smtClean="0">
                <a:solidFill>
                  <a:srgbClr val="FF0000"/>
                </a:solidFill>
              </a:rPr>
              <a:t>.  </a:t>
            </a:r>
            <a:r>
              <a:rPr lang="en-US" i="1" dirty="0" smtClean="0">
                <a:solidFill>
                  <a:srgbClr val="FF0000"/>
                </a:solidFill>
              </a:rPr>
              <a:t>Exception: out over 1 year &amp; certification has expired.</a:t>
            </a:r>
          </a:p>
          <a:p>
            <a:r>
              <a:rPr lang="en-US" dirty="0">
                <a:solidFill>
                  <a:srgbClr val="FF0000"/>
                </a:solidFill>
              </a:rPr>
              <a:t>Enter “E” (exempt) under the “In-Service Completed” column for </a:t>
            </a:r>
            <a:r>
              <a:rPr lang="en-US" dirty="0" smtClean="0">
                <a:solidFill>
                  <a:srgbClr val="FF0000"/>
                </a:solidFill>
              </a:rPr>
              <a:t>the NON-Primary position of an officer who </a:t>
            </a:r>
            <a:r>
              <a:rPr lang="en-US" dirty="0">
                <a:solidFill>
                  <a:srgbClr val="FF0000"/>
                </a:solidFill>
              </a:rPr>
              <a:t>is </a:t>
            </a:r>
            <a:r>
              <a:rPr lang="en-US" dirty="0" smtClean="0">
                <a:solidFill>
                  <a:srgbClr val="FF0000"/>
                </a:solidFill>
              </a:rPr>
              <a:t>certified in more than one capacity with your agency.</a:t>
            </a:r>
          </a:p>
          <a:p>
            <a:pPr lvl="1"/>
            <a:r>
              <a:rPr lang="en-US" dirty="0" smtClean="0">
                <a:solidFill>
                  <a:srgbClr val="FF0000"/>
                </a:solidFill>
              </a:rPr>
              <a:t>For </a:t>
            </a:r>
            <a:r>
              <a:rPr lang="en-US" dirty="0">
                <a:solidFill>
                  <a:srgbClr val="FF0000"/>
                </a:solidFill>
              </a:rPr>
              <a:t>example, John Standards is a deputy and a detention </a:t>
            </a:r>
            <a:r>
              <a:rPr lang="en-US" dirty="0" smtClean="0">
                <a:solidFill>
                  <a:srgbClr val="FF0000"/>
                </a:solidFill>
              </a:rPr>
              <a:t>officer with the same agency. </a:t>
            </a:r>
            <a:r>
              <a:rPr lang="en-US" dirty="0">
                <a:solidFill>
                  <a:srgbClr val="FF0000"/>
                </a:solidFill>
              </a:rPr>
              <a:t>His primary position for the year was that of a deputy sheriff. Therefore, he completed 24 credits of in-service training for deputy.  If he did not complete </a:t>
            </a:r>
            <a:r>
              <a:rPr lang="en-US" dirty="0" smtClean="0">
                <a:solidFill>
                  <a:srgbClr val="FF0000"/>
                </a:solidFill>
              </a:rPr>
              <a:t>in–service </a:t>
            </a:r>
            <a:r>
              <a:rPr lang="en-US" dirty="0">
                <a:solidFill>
                  <a:srgbClr val="FF0000"/>
                </a:solidFill>
              </a:rPr>
              <a:t>as a detention officer, his detention officer entry should be noted as “</a:t>
            </a:r>
            <a:r>
              <a:rPr lang="en-US" dirty="0" smtClean="0">
                <a:solidFill>
                  <a:srgbClr val="FF0000"/>
                </a:solidFill>
              </a:rPr>
              <a:t>EXEMPT.” Do not make the entry as “no.”</a:t>
            </a:r>
          </a:p>
          <a:p>
            <a:endParaRPr lang="en-US" dirty="0"/>
          </a:p>
        </p:txBody>
      </p:sp>
    </p:spTree>
    <p:extLst>
      <p:ext uri="{BB962C8B-B14F-4D97-AF65-F5344CB8AC3E}">
        <p14:creationId xmlns:p14="http://schemas.microsoft.com/office/powerpoint/2010/main" val="5933407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i="1" dirty="0" smtClean="0"/>
              <a:t>Sheriffs’ Standards In-Service Training Guide </a:t>
            </a:r>
            <a:endParaRPr lang="en-US" i="1" dirty="0"/>
          </a:p>
        </p:txBody>
      </p:sp>
      <p:sp>
        <p:nvSpPr>
          <p:cNvPr id="3" name="Content Placeholder 2"/>
          <p:cNvSpPr>
            <a:spLocks noGrp="1"/>
          </p:cNvSpPr>
          <p:nvPr>
            <p:ph idx="1"/>
          </p:nvPr>
        </p:nvSpPr>
        <p:spPr/>
        <p:txBody>
          <a:bodyPr>
            <a:normAutofit fontScale="92500" lnSpcReduction="10000"/>
          </a:bodyPr>
          <a:lstStyle/>
          <a:p>
            <a:r>
              <a:rPr lang="en-US" sz="2800" dirty="0"/>
              <a:t>Please refer to our website at </a:t>
            </a:r>
            <a:r>
              <a:rPr lang="en-US" sz="2800" dirty="0" smtClean="0"/>
              <a:t>www.ncdoj.gov. </a:t>
            </a:r>
          </a:p>
          <a:p>
            <a:endParaRPr lang="en-US" sz="2800" dirty="0" smtClean="0"/>
          </a:p>
          <a:p>
            <a:r>
              <a:rPr lang="en-US" sz="2800" dirty="0" smtClean="0"/>
              <a:t>The Mandated In-Service Training Manual (formerly FAQs) may </a:t>
            </a:r>
            <a:r>
              <a:rPr lang="en-US" sz="2800" dirty="0"/>
              <a:t>be found under: Law Enforcement Training and Standards; Sheriffs’ Education and Training Standards; All Commission Forms and Publications</a:t>
            </a:r>
            <a:r>
              <a:rPr lang="en-US" sz="2800" dirty="0" smtClean="0"/>
              <a:t>.</a:t>
            </a:r>
          </a:p>
          <a:p>
            <a:pPr marL="0" indent="0">
              <a:buNone/>
            </a:pPr>
            <a:endParaRPr lang="en-US" sz="2800" dirty="0" smtClean="0"/>
          </a:p>
          <a:p>
            <a:r>
              <a:rPr lang="en-US" sz="2800" dirty="0" smtClean="0"/>
              <a:t>Please contact the Division if you have any questions.</a:t>
            </a:r>
          </a:p>
          <a:p>
            <a:pPr marL="0" indent="0">
              <a:buNone/>
            </a:pPr>
            <a:endParaRPr lang="en-US" dirty="0"/>
          </a:p>
        </p:txBody>
      </p:sp>
    </p:spTree>
    <p:extLst>
      <p:ext uri="{BB962C8B-B14F-4D97-AF65-F5344CB8AC3E}">
        <p14:creationId xmlns:p14="http://schemas.microsoft.com/office/powerpoint/2010/main" val="39312359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42900"/>
            <a:ext cx="9601200" cy="1066800"/>
          </a:xfrm>
        </p:spPr>
        <p:txBody>
          <a:bodyPr/>
          <a:lstStyle/>
          <a:p>
            <a:pPr algn="ctr"/>
            <a:r>
              <a:rPr lang="en-US" dirty="0" smtClean="0"/>
              <a:t>Submission of the F-2100 Form</a:t>
            </a:r>
            <a:endParaRPr lang="en-US" dirty="0"/>
          </a:p>
        </p:txBody>
      </p:sp>
      <p:sp>
        <p:nvSpPr>
          <p:cNvPr id="3" name="Content Placeholder 2"/>
          <p:cNvSpPr>
            <a:spLocks noGrp="1"/>
          </p:cNvSpPr>
          <p:nvPr>
            <p:ph idx="1"/>
          </p:nvPr>
        </p:nvSpPr>
        <p:spPr>
          <a:xfrm>
            <a:off x="1371600" y="1498600"/>
            <a:ext cx="9601200" cy="4368800"/>
          </a:xfrm>
        </p:spPr>
        <p:txBody>
          <a:bodyPr>
            <a:normAutofit fontScale="92500" lnSpcReduction="20000"/>
          </a:bodyPr>
          <a:lstStyle/>
          <a:p>
            <a:r>
              <a:rPr lang="en-US" dirty="0" smtClean="0"/>
              <a:t>Your completed </a:t>
            </a:r>
            <a:r>
              <a:rPr lang="en-US" dirty="0"/>
              <a:t>F-2100 </a:t>
            </a:r>
            <a:r>
              <a:rPr lang="en-US" dirty="0" smtClean="0"/>
              <a:t>form </a:t>
            </a:r>
            <a:r>
              <a:rPr lang="en-US" dirty="0"/>
              <a:t>must be submitted to the Division by </a:t>
            </a:r>
            <a:r>
              <a:rPr lang="en-US" dirty="0" smtClean="0"/>
              <a:t>Monday, January 16, 2023. </a:t>
            </a:r>
            <a:r>
              <a:rPr lang="en-US" dirty="0"/>
              <a:t>THE ENTIRE FORM MUST BE COMPLETED, </a:t>
            </a:r>
            <a:r>
              <a:rPr lang="en-US" u="sng" dirty="0"/>
              <a:t>even for those officers who are in-active or have been separated</a:t>
            </a:r>
            <a:r>
              <a:rPr lang="en-US" dirty="0"/>
              <a:t>. Please contact </a:t>
            </a:r>
            <a:r>
              <a:rPr lang="en-US" dirty="0" smtClean="0"/>
              <a:t>the Division’s In-Service Training Specialist or Deputy Director at 919-779-8213 if </a:t>
            </a:r>
            <a:r>
              <a:rPr lang="en-US" dirty="0"/>
              <a:t>you have any questions</a:t>
            </a:r>
            <a:r>
              <a:rPr lang="en-US" dirty="0" smtClean="0"/>
              <a:t>.</a:t>
            </a:r>
          </a:p>
          <a:p>
            <a:r>
              <a:rPr lang="en-US" dirty="0"/>
              <a:t>Your submission of this form indicates your attestation that that the information provided is true and accurate to the best of your knowledge and ability.  </a:t>
            </a:r>
            <a:r>
              <a:rPr lang="en-US" u="sng" dirty="0"/>
              <a:t>Supporting documentation and training records must be made available at the request of Division </a:t>
            </a:r>
            <a:r>
              <a:rPr lang="en-US" u="sng" dirty="0" smtClean="0"/>
              <a:t>staff.  Failure to do so may result in suspension of the certification.</a:t>
            </a:r>
          </a:p>
          <a:p>
            <a:r>
              <a:rPr lang="en-US" dirty="0"/>
              <a:t>Keep a copy of the completed form for your records</a:t>
            </a:r>
            <a:r>
              <a:rPr lang="en-US" dirty="0" smtClean="0"/>
              <a:t>.</a:t>
            </a:r>
          </a:p>
          <a:p>
            <a:r>
              <a:rPr lang="en-US" dirty="0" smtClean="0"/>
              <a:t>If you are completing this training, the Sheriff/Agency Head has designated you to complete the In-Service Training Compliance report (F-2100). Upon completion of this training module, you will be contacted by Division staff regarding your access to the portal.    </a:t>
            </a:r>
          </a:p>
          <a:p>
            <a:r>
              <a:rPr lang="en-US" dirty="0" smtClean="0"/>
              <a:t>If you discover you have made an error on this report, notify Shena Evans immediately at sevans@ncdoj.gov.</a:t>
            </a:r>
            <a:endParaRPr lang="en-US" dirty="0"/>
          </a:p>
          <a:p>
            <a:pPr marL="0" indent="0">
              <a:buNone/>
            </a:pPr>
            <a:endParaRPr lang="en-US" dirty="0"/>
          </a:p>
          <a:p>
            <a:endParaRPr lang="en-US" dirty="0"/>
          </a:p>
        </p:txBody>
      </p:sp>
    </p:spTree>
    <p:extLst>
      <p:ext uri="{BB962C8B-B14F-4D97-AF65-F5344CB8AC3E}">
        <p14:creationId xmlns:p14="http://schemas.microsoft.com/office/powerpoint/2010/main" val="35920812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4400" dirty="0"/>
              <a:t>TECHNICAL GUIDANCE</a:t>
            </a:r>
          </a:p>
        </p:txBody>
      </p:sp>
    </p:spTree>
    <p:extLst>
      <p:ext uri="{BB962C8B-B14F-4D97-AF65-F5344CB8AC3E}">
        <p14:creationId xmlns:p14="http://schemas.microsoft.com/office/powerpoint/2010/main" val="2127774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After successfully logging in, you must first select the year </a:t>
            </a:r>
            <a:r>
              <a:rPr lang="en-US" u="sng" dirty="0" smtClean="0">
                <a:solidFill>
                  <a:srgbClr val="FF0000"/>
                </a:solidFill>
              </a:rPr>
              <a:t>2022</a:t>
            </a:r>
            <a:r>
              <a:rPr lang="en-US" dirty="0" smtClean="0"/>
              <a:t>. </a:t>
            </a:r>
            <a:r>
              <a:rPr lang="en-US" dirty="0"/>
              <a:t/>
            </a:r>
            <a:br>
              <a:rPr lang="en-US" dirty="0"/>
            </a:br>
            <a:r>
              <a:rPr lang="en-US" sz="4000" dirty="0" smtClean="0"/>
              <a:t>If a different year is selected, the report for that year will be locked. </a:t>
            </a:r>
            <a:endParaRPr lang="en-US" sz="4000" dirty="0"/>
          </a:p>
        </p:txBody>
      </p:sp>
      <p:pic>
        <p:nvPicPr>
          <p:cNvPr id="4" name="Picture 3"/>
          <p:cNvPicPr>
            <a:picLocks noChangeAspect="1"/>
          </p:cNvPicPr>
          <p:nvPr/>
        </p:nvPicPr>
        <p:blipFill>
          <a:blip r:embed="rId2"/>
          <a:stretch>
            <a:fillRect/>
          </a:stretch>
        </p:blipFill>
        <p:spPr>
          <a:xfrm>
            <a:off x="1524519" y="3158836"/>
            <a:ext cx="9049270" cy="2286000"/>
          </a:xfrm>
          <a:prstGeom prst="rect">
            <a:avLst/>
          </a:prstGeom>
        </p:spPr>
      </p:pic>
    </p:spTree>
    <p:extLst>
      <p:ext uri="{BB962C8B-B14F-4D97-AF65-F5344CB8AC3E}">
        <p14:creationId xmlns:p14="http://schemas.microsoft.com/office/powerpoint/2010/main" val="3329095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60400"/>
            <a:ext cx="9601200" cy="812800"/>
          </a:xfrm>
        </p:spPr>
        <p:txBody>
          <a:bodyPr/>
          <a:lstStyle/>
          <a:p>
            <a:endParaRPr lang="en-US" dirty="0"/>
          </a:p>
        </p:txBody>
      </p:sp>
      <p:sp>
        <p:nvSpPr>
          <p:cNvPr id="19" name="Content Placeholder 18"/>
          <p:cNvSpPr>
            <a:spLocks noGrp="1"/>
          </p:cNvSpPr>
          <p:nvPr>
            <p:ph idx="1"/>
          </p:nvPr>
        </p:nvSpPr>
        <p:spPr/>
        <p:txBody>
          <a:bodyPr/>
          <a:lstStyle/>
          <a:p>
            <a:endParaRPr lang="en-US" dirty="0"/>
          </a:p>
        </p:txBody>
      </p:sp>
      <p:pic>
        <p:nvPicPr>
          <p:cNvPr id="3" name="Picture 2"/>
          <p:cNvPicPr>
            <a:picLocks noChangeAspect="1"/>
          </p:cNvPicPr>
          <p:nvPr/>
        </p:nvPicPr>
        <p:blipFill>
          <a:blip r:embed="rId2"/>
          <a:stretch>
            <a:fillRect/>
          </a:stretch>
        </p:blipFill>
        <p:spPr>
          <a:xfrm>
            <a:off x="1376362" y="573579"/>
            <a:ext cx="9439275" cy="5735782"/>
          </a:xfrm>
          <a:prstGeom prst="rect">
            <a:avLst/>
          </a:prstGeom>
        </p:spPr>
      </p:pic>
    </p:spTree>
    <p:extLst>
      <p:ext uri="{BB962C8B-B14F-4D97-AF65-F5344CB8AC3E}">
        <p14:creationId xmlns:p14="http://schemas.microsoft.com/office/powerpoint/2010/main" val="110456188"/>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A2E40"/>
      </a:dk2>
      <a:lt2>
        <a:srgbClr val="EBE7DD"/>
      </a:lt2>
      <a:accent1>
        <a:srgbClr val="69A1AB"/>
      </a:accent1>
      <a:accent2>
        <a:srgbClr val="F2C418"/>
      </a:accent2>
      <a:accent3>
        <a:srgbClr val="87492C"/>
      </a:accent3>
      <a:accent4>
        <a:srgbClr val="4A845E"/>
      </a:accent4>
      <a:accent5>
        <a:srgbClr val="DC9528"/>
      </a:accent5>
      <a:accent6>
        <a:srgbClr val="9A5D78"/>
      </a:accent6>
      <a:hlink>
        <a:srgbClr val="66C8E3"/>
      </a:hlink>
      <a:folHlink>
        <a:srgbClr val="B162A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docProps/app.xml><?xml version="1.0" encoding="utf-8"?>
<Properties xmlns="http://schemas.openxmlformats.org/officeDocument/2006/extended-properties" xmlns:vt="http://schemas.openxmlformats.org/officeDocument/2006/docPropsVTypes">
  <Template>TM10001105[[fn=Crop]]</Template>
  <TotalTime>1095</TotalTime>
  <Words>2692</Words>
  <Application>Microsoft Office PowerPoint</Application>
  <PresentationFormat>Widescreen</PresentationFormat>
  <Paragraphs>119</Paragraphs>
  <Slides>27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27</vt:i4>
      </vt:variant>
    </vt:vector>
  </HeadingPairs>
  <TitlesOfParts>
    <vt:vector size="29" baseType="lpstr">
      <vt:lpstr>Franklin Gothic Book</vt:lpstr>
      <vt:lpstr>Crop</vt:lpstr>
      <vt:lpstr>In-Service Training portal</vt:lpstr>
      <vt:lpstr>In-Service Training History </vt:lpstr>
      <vt:lpstr>The F-2100 Report</vt:lpstr>
      <vt:lpstr>COMPLETE THE ENTIRE FORM</vt:lpstr>
      <vt:lpstr>DEPUTIES</vt:lpstr>
      <vt:lpstr>Firearms Status:  Unauthorized Deputies</vt:lpstr>
      <vt:lpstr>Detention Officers</vt:lpstr>
      <vt:lpstr>Telecommunicators</vt:lpstr>
      <vt:lpstr>In-service: Mandated and Choice Topics</vt:lpstr>
      <vt:lpstr>Active Status</vt:lpstr>
      <vt:lpstr>ACTIVE JUSTICE OFFICERS</vt:lpstr>
      <vt:lpstr>Impact of Active/Inactive Status Changes</vt:lpstr>
      <vt:lpstr>Inactive Justice Officers</vt:lpstr>
      <vt:lpstr>Basic Training            In-Service Training </vt:lpstr>
      <vt:lpstr>Completing the Report</vt:lpstr>
      <vt:lpstr>Document the officer’s in-service training status for EACH specific certification.</vt:lpstr>
      <vt:lpstr>More than one capacity:  Primary Designation </vt:lpstr>
      <vt:lpstr>To edit a record…….</vt:lpstr>
      <vt:lpstr>Changes to in-active status </vt:lpstr>
      <vt:lpstr>CHANGE IN STATUS FORMS</vt:lpstr>
      <vt:lpstr>FORMS</vt:lpstr>
      <vt:lpstr>Officers who did not complete training </vt:lpstr>
      <vt:lpstr>Sheriffs’ Standards In-Service Training Guide </vt:lpstr>
      <vt:lpstr>Submission of the F-2100 Form</vt:lpstr>
      <vt:lpstr>PowerPoint Presentation</vt:lpstr>
      <vt:lpstr>After successfully logging in, you must first select the year 2022.  If a different year is selected, the report for that year will be locked. </vt:lpstr>
      <vt:lpstr>PowerPoint Presentation</vt:lpstr>
    </vt:vector>
  </TitlesOfParts>
  <Company>North Carolina Department of Justice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In-Service TraininG portal</dc:title>
  <dc:creator>Konopka, Diane</dc:creator>
  <cp:lastModifiedBy>Jones, Sirena</cp:lastModifiedBy>
  <cp:revision>87</cp:revision>
  <cp:lastPrinted>2019-10-07T19:28:50Z</cp:lastPrinted>
  <dcterms:created xsi:type="dcterms:W3CDTF">2019-07-09T20:37:49Z</dcterms:created>
  <dcterms:modified xsi:type="dcterms:W3CDTF">2022-12-20T18:32:43Z</dcterms:modified>
</cp:coreProperties>
</file>