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61" r:id="rId6"/>
    <p:sldId id="258" r:id="rId7"/>
    <p:sldId id="270" r:id="rId8"/>
    <p:sldId id="263" r:id="rId9"/>
    <p:sldId id="257" r:id="rId10"/>
    <p:sldId id="264" r:id="rId11"/>
    <p:sldId id="266" r:id="rId12"/>
    <p:sldId id="265" r:id="rId13"/>
    <p:sldId id="260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4C2D2D-A2F2-7BEF-A993-137DA2C5F8C0}" v="6" dt="2021-07-14T17:44:57.208"/>
    <p1510:client id="{3EEFC423-3899-3637-437B-8416489F1946}" v="509" dt="2021-07-16T13:53:18.742"/>
    <p1510:client id="{439EEDBC-AB74-44FA-8AFF-19E362D8111E}" v="1" dt="2021-07-13T20:44:33.306"/>
    <p1510:client id="{4866CCD6-678C-C5B8-D942-E618E0AC3EBB}" v="35" dt="2021-07-16T13:54:33.500"/>
    <p1510:client id="{51F17219-D222-D8BD-C88E-E7267355438E}" v="61" dt="2021-07-14T13:33:34.899"/>
    <p1510:client id="{5BA7D342-060A-BAC6-0CBC-220DED6C7320}" v="11" dt="2021-07-15T18:17:36.110"/>
    <p1510:client id="{C825B7A9-0D51-CAF9-01A4-CF112C07B97D}" v="1562" dt="2021-07-15T21:17:38.8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7C84F-4F0C-4DEB-B430-0746CF8A5D57}" type="datetimeFigureOut">
              <a:rPr lang="en-US"/>
              <a:t>7/16/2021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3113B-14B9-42BE-9EA8-83F09D6DBB1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53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Speaking at August 14 meeting</a:t>
            </a:r>
          </a:p>
          <a:p>
            <a:r>
              <a:rPr lang="en-US">
                <a:cs typeface="Calibri"/>
              </a:rPr>
              <a:t>Meeting with Board of Directors of County Commissioners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3113B-14B9-42BE-9EA8-83F09D6DBB1B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84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ARP Session #1: 144 with 37 on </a:t>
            </a:r>
            <a:r>
              <a:rPr lang="en-US" err="1"/>
              <a:t>youtube</a:t>
            </a:r>
            <a:endParaRPr lang="en-US">
              <a:cs typeface="Calibri"/>
            </a:endParaRPr>
          </a:p>
          <a:p>
            <a:r>
              <a:rPr lang="en-US"/>
              <a:t>ARP Session #2: 141, with 13 on </a:t>
            </a:r>
            <a:r>
              <a:rPr lang="en-US" err="1"/>
              <a:t>youtube</a:t>
            </a:r>
            <a:endParaRPr lang="en-US" err="1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33113B-14B9-42BE-9EA8-83F09D6DBB1B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37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03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8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7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7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67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5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1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2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9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4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8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03C3A5-4997-4D6C-A5EF-F95E5351838C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952681-327D-4222-A296-D0B1BB00A7D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57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F780-9C97-48C4-A0CD-94AF156B5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Century Schoolbook"/>
              </a:rPr>
              <a:t>Task Force for Racial Equity in Criminal 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D6ED0-EA55-4B55-B502-21108D8499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 sz="2000">
                <a:latin typeface="Century Schoolbook" panose="02040604050505020304" pitchFamily="18" charset="0"/>
              </a:rPr>
              <a:t>Friday, July 16, 2021</a:t>
            </a:r>
          </a:p>
        </p:txBody>
      </p:sp>
    </p:spTree>
    <p:extLst>
      <p:ext uri="{BB962C8B-B14F-4D97-AF65-F5344CB8AC3E}">
        <p14:creationId xmlns:p14="http://schemas.microsoft.com/office/powerpoint/2010/main" val="139484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68D80-CCC8-4488-994D-61BA38C3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970" y="286603"/>
            <a:ext cx="10058400" cy="1450757"/>
          </a:xfrm>
        </p:spPr>
        <p:txBody>
          <a:bodyPr/>
          <a:lstStyle/>
          <a:p>
            <a:r>
              <a:rPr lang="en-US">
                <a:latin typeface="Century Schoolbook" panose="02040604050505020304" pitchFamily="18" charset="0"/>
              </a:rPr>
              <a:t>Local Policy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A9062-D26D-4871-A449-F92C9A5C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2900">
                <a:latin typeface="Century Schoolbook"/>
              </a:rPr>
              <a:t>Law Enforcement Buckets</a:t>
            </a:r>
            <a:endParaRPr lang="en-US" sz="2900">
              <a:latin typeface="Century Schoolbook" panose="020406040505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Charged with advancing 10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Current activity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Law enforcement advisory committee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Community Policing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Data driven policing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SRO selection processes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Model Policy/Information Sheet Project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Traffic stop policies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Citations and summons in lieu of arrest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Upcoming activity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Law enforcement residency in areas served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Deprioritize marijuana-related arrests and prosecution</a:t>
            </a:r>
          </a:p>
          <a:p>
            <a:pPr marL="0" indent="0">
              <a:buNone/>
            </a:pPr>
            <a:endParaRPr lang="en-US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32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68D80-CCC8-4488-994D-61BA38C3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970" y="286603"/>
            <a:ext cx="10058400" cy="1450757"/>
          </a:xfrm>
        </p:spPr>
        <p:txBody>
          <a:bodyPr/>
          <a:lstStyle/>
          <a:p>
            <a:r>
              <a:rPr lang="en-US">
                <a:latin typeface="Century Schoolbook" panose="02040604050505020304" pitchFamily="18" charset="0"/>
              </a:rPr>
              <a:t>Local Policy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A9062-D26D-4871-A449-F92C9A5C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2900">
                <a:latin typeface="Century Schoolbook"/>
              </a:rPr>
              <a:t>Local Government Buckets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Charged with advancing 7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Current activity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Regional Speaking Teams on TREC recommendations 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Opportunities with NC Association of County Commissioners 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>
                <a:latin typeface="Century Schoolbook"/>
              </a:rPr>
              <a:t>Upcoming activity</a:t>
            </a:r>
            <a:endParaRPr lang="en-US">
              <a:ea typeface="+mn-lt"/>
              <a:cs typeface="+mn-lt"/>
            </a:endParaRPr>
          </a:p>
          <a:p>
            <a:pPr marL="383540" lvl="1">
              <a:buFont typeface="Arial,Sans-Serif" panose="020B0604020202020204" pitchFamily="34" charset="0"/>
              <a:buChar char="•"/>
            </a:pPr>
            <a:r>
              <a:rPr lang="en-US">
                <a:latin typeface="Century Schoolbook"/>
              </a:rPr>
              <a:t>Public Health stakeholders collaborations</a:t>
            </a:r>
            <a:endParaRPr lang="en-US">
              <a:ea typeface="+mn-lt"/>
              <a:cs typeface="+mn-lt"/>
            </a:endParaRPr>
          </a:p>
          <a:p>
            <a:pPr marL="383540" lvl="1">
              <a:buFont typeface="Arial,Sans-Serif" panose="020B0604020202020204" pitchFamily="34" charset="0"/>
              <a:buChar char="•"/>
            </a:pPr>
            <a:r>
              <a:rPr lang="en-US">
                <a:latin typeface="Century Schoolbook"/>
                <a:ea typeface="+mn-lt"/>
                <a:cs typeface="+mn-lt"/>
              </a:rPr>
              <a:t>School stakeholder engagement on training/behavioral health in schools</a:t>
            </a:r>
          </a:p>
          <a:p>
            <a:pPr marL="383540" lvl="1">
              <a:buFont typeface="Arial,Sans-Serif" panose="020B0604020202020204" pitchFamily="34" charset="0"/>
              <a:buChar char="•"/>
            </a:pPr>
            <a:endParaRPr lang="en-US">
              <a:latin typeface="Calibri" panose="020F0502020204030204"/>
              <a:cs typeface="Calibri" panose="020F0502020204030204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>
                <a:latin typeface="Century Schoolbook"/>
                <a:cs typeface="Calibri" panose="020F0502020204030204"/>
              </a:rPr>
              <a:t>Model Policy/Information Sheet Project</a:t>
            </a:r>
            <a:endParaRPr lang="en-US">
              <a:ea typeface="+mn-lt"/>
              <a:cs typeface="+mn-lt"/>
            </a:endParaRPr>
          </a:p>
          <a:p>
            <a:pPr marL="383540" lvl="1">
              <a:buFont typeface="Arial,Sans-Serif" panose="020B0604020202020204" pitchFamily="34" charset="0"/>
              <a:buChar char="•"/>
            </a:pPr>
            <a:r>
              <a:rPr lang="en-US">
                <a:latin typeface="Century Schoolbook"/>
                <a:cs typeface="Calibri" panose="020F0502020204030204"/>
              </a:rPr>
              <a:t>Reimaging 911/Emergency Response</a:t>
            </a:r>
            <a:endParaRPr lang="en-US">
              <a:ea typeface="+mn-lt"/>
              <a:cs typeface="+mn-lt"/>
            </a:endParaRPr>
          </a:p>
          <a:p>
            <a:pPr marL="383540" lvl="1">
              <a:buFont typeface="Arial,Sans-Serif" panose="020B0604020202020204" pitchFamily="34" charset="0"/>
              <a:buChar char="•"/>
            </a:pPr>
            <a:r>
              <a:rPr lang="en-US">
                <a:latin typeface="Century Schoolbook"/>
                <a:ea typeface="+mn-lt"/>
                <a:cs typeface="+mn-lt"/>
              </a:rPr>
              <a:t>Diversion</a:t>
            </a:r>
          </a:p>
          <a:p>
            <a:pPr marL="383540" lvl="1">
              <a:buFont typeface="Arial,Sans-Serif" panose="020B0604020202020204" pitchFamily="34" charset="0"/>
              <a:buChar char="•"/>
            </a:pPr>
            <a:endParaRPr lang="en-US">
              <a:latin typeface="Century Schoolbook"/>
              <a:ea typeface="+mn-lt"/>
              <a:cs typeface="+mn-lt"/>
            </a:endParaRPr>
          </a:p>
          <a:p>
            <a:pPr marL="383540" lvl="1">
              <a:buFont typeface="Arial,Sans-Serif" panose="020B0604020202020204" pitchFamily="34" charset="0"/>
              <a:buChar char="•"/>
            </a:pPr>
            <a:endParaRPr lang="en-US">
              <a:latin typeface="Century Schoolbook"/>
              <a:cs typeface="Calibri" panose="020F0502020204030204"/>
            </a:endParaRPr>
          </a:p>
          <a:p>
            <a:pPr marL="383540" lvl="1">
              <a:buFont typeface="Arial,Sans-Serif" panose="020B0604020202020204" pitchFamily="34" charset="0"/>
              <a:buChar char="•"/>
            </a:pPr>
            <a:endParaRPr lang="en-US">
              <a:latin typeface="Calibri" panose="020F0502020204030204"/>
              <a:cs typeface="Calibri" panose="020F050202020403020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68D80-CCC8-4488-994D-61BA38C3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970" y="286603"/>
            <a:ext cx="10058400" cy="1450757"/>
          </a:xfrm>
        </p:spPr>
        <p:txBody>
          <a:bodyPr/>
          <a:lstStyle/>
          <a:p>
            <a:r>
              <a:rPr lang="en-US">
                <a:latin typeface="Century Schoolbook" panose="02040604050505020304" pitchFamily="18" charset="0"/>
              </a:rPr>
              <a:t>Local Policy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A9062-D26D-4871-A449-F92C9A5C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sz="2900">
                <a:latin typeface="Century Schoolbook"/>
              </a:rPr>
              <a:t>Victim/Community Bucket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Charged with advancing 6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Current activity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Meeting with Restorative Justice and Violence Prevention Programs (for model policy/info sheet project)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Community Policing Survey closes July 30 (in chat)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Upcoming activity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Meeting with victim advocacy groups and establishing victim advisory group</a:t>
            </a:r>
          </a:p>
          <a:p>
            <a:pPr marL="383540" lvl="1">
              <a:buFont typeface="Arial" panose="020B0604020202020204" pitchFamily="34" charset="0"/>
              <a:buChar char="•"/>
            </a:pPr>
            <a:endParaRPr lang="en-US">
              <a:latin typeface="Century Schoolbook"/>
            </a:endParaRPr>
          </a:p>
          <a:p>
            <a:pPr marL="0" indent="0">
              <a:buNone/>
            </a:pPr>
            <a:endParaRPr lang="en-US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2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68D80-CCC8-4488-994D-61BA38C3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970" y="286603"/>
            <a:ext cx="10058400" cy="1450757"/>
          </a:xfrm>
        </p:spPr>
        <p:txBody>
          <a:bodyPr/>
          <a:lstStyle/>
          <a:p>
            <a:r>
              <a:rPr lang="en-US">
                <a:latin typeface="Century Schoolbook" panose="02040604050505020304" pitchFamily="18" charset="0"/>
              </a:rPr>
              <a:t>Local Policy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A9062-D26D-4871-A449-F92C9A5C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sz="2900">
                <a:latin typeface="Century Schoolbook"/>
              </a:rPr>
              <a:t>Grantmakers Bucket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Charged with funding considerations for local policy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Current activity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ARP Sessions 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Building Philanthropic Relationships</a:t>
            </a:r>
          </a:p>
          <a:p>
            <a:pPr marL="383540" lvl="1">
              <a:buFont typeface="Arial" panose="020B0604020202020204" pitchFamily="34" charset="0"/>
              <a:buChar char="•"/>
            </a:pPr>
            <a:r>
              <a:rPr lang="en-US">
                <a:latin typeface="Century Schoolbook"/>
              </a:rPr>
              <a:t>Sharing Funding Opportunities</a:t>
            </a:r>
          </a:p>
          <a:p>
            <a:pPr marL="383540" lvl="1">
              <a:buFont typeface="Arial" panose="020B0604020202020204" pitchFamily="34" charset="0"/>
              <a:buChar char="•"/>
            </a:pPr>
            <a:endParaRPr lang="en-US">
              <a:latin typeface="Century Schoolbook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latin typeface="Century Schoolbook"/>
            </a:endParaRPr>
          </a:p>
          <a:p>
            <a:pPr marL="383540" lvl="1">
              <a:buFont typeface="Arial" panose="020B0604020202020204" pitchFamily="34" charset="0"/>
              <a:buChar char="•"/>
            </a:pPr>
            <a:endParaRPr lang="en-US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US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6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B3F780-9C97-48C4-A0CD-94AF156B5342}"/>
              </a:ext>
            </a:extLst>
          </p:cNvPr>
          <p:cNvSpPr txBox="1">
            <a:spLocks/>
          </p:cNvSpPr>
          <p:nvPr/>
        </p:nvSpPr>
        <p:spPr>
          <a:xfrm>
            <a:off x="1097280" y="758952"/>
            <a:ext cx="10058400" cy="19655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bg1"/>
                </a:solidFill>
                <a:latin typeface="Century Schoolbook"/>
              </a:rPr>
              <a:t>Executive Committee</a:t>
            </a:r>
          </a:p>
        </p:txBody>
      </p:sp>
    </p:spTree>
    <p:extLst>
      <p:ext uri="{BB962C8B-B14F-4D97-AF65-F5344CB8AC3E}">
        <p14:creationId xmlns:p14="http://schemas.microsoft.com/office/powerpoint/2010/main" val="2097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46EB-1384-464E-B204-886A1ADA0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Schoolbook"/>
              </a:rPr>
              <a:t>Executive Committee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222C08-640D-4999-BA99-A4CCB4253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6129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200660" lvl="1" indent="0">
              <a:buNone/>
            </a:pPr>
            <a:r>
              <a:rPr lang="en-US" sz="2400">
                <a:latin typeface="Century Schoolbook"/>
              </a:rPr>
              <a:t>Basic Buckets:</a:t>
            </a:r>
            <a:endParaRPr lang="en-US" sz="2400">
              <a:cs typeface="Calibri" panose="020F0502020204030204"/>
            </a:endParaRPr>
          </a:p>
          <a:p>
            <a:pPr marL="383540" lvl="1">
              <a:buFont typeface="Arial" pitchFamily="34" charset="0"/>
              <a:buChar char="•"/>
            </a:pPr>
            <a:r>
              <a:rPr lang="en-US" sz="2200">
                <a:latin typeface="Century Schoolbook"/>
              </a:rPr>
              <a:t>Policy, Training, Prisons, Commissions</a:t>
            </a:r>
          </a:p>
          <a:p>
            <a:pPr marL="200660" lvl="1" indent="0">
              <a:buNone/>
            </a:pPr>
            <a:endParaRPr lang="en-US">
              <a:latin typeface="Century Schoolbook"/>
            </a:endParaRPr>
          </a:p>
          <a:p>
            <a:pPr marL="200660" lvl="1" indent="0">
              <a:buNone/>
            </a:pPr>
            <a:r>
              <a:rPr lang="en-US" sz="2400">
                <a:latin typeface="Century Schoolbook"/>
              </a:rPr>
              <a:t>Commissions:</a:t>
            </a:r>
          </a:p>
          <a:p>
            <a:pPr marL="383540" lvl="1">
              <a:buFont typeface="Arial" pitchFamily="34" charset="0"/>
              <a:buChar char="•"/>
            </a:pPr>
            <a:r>
              <a:rPr lang="en-US" sz="2200">
                <a:latin typeface="Century Schoolbook"/>
              </a:rPr>
              <a:t>3 basic areas for action</a:t>
            </a:r>
          </a:p>
          <a:p>
            <a:pPr marL="566420" lvl="2"/>
            <a:r>
              <a:rPr lang="en-US" sz="2000">
                <a:latin typeface="Century Schoolbook"/>
              </a:rPr>
              <a:t>NCAC Code Revisions</a:t>
            </a:r>
          </a:p>
          <a:p>
            <a:pPr marL="566420" lvl="2"/>
            <a:r>
              <a:rPr lang="en-US" sz="2000">
                <a:latin typeface="Century Schoolbook"/>
              </a:rPr>
              <a:t>Policy</a:t>
            </a:r>
          </a:p>
          <a:p>
            <a:pPr marL="566420" lvl="2"/>
            <a:r>
              <a:rPr lang="en-US" sz="2000">
                <a:latin typeface="Century Schoolbook"/>
              </a:rPr>
              <a:t>Best Practices</a:t>
            </a:r>
          </a:p>
          <a:p>
            <a:pPr marL="383540" lvl="2" indent="0">
              <a:buNone/>
            </a:pPr>
            <a:endParaRPr lang="en-US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71694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46EB-1384-464E-B204-886A1ADA0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137" y="1096984"/>
            <a:ext cx="10058400" cy="568442"/>
          </a:xfrm>
        </p:spPr>
        <p:txBody>
          <a:bodyPr>
            <a:normAutofit/>
          </a:bodyPr>
          <a:lstStyle/>
          <a:p>
            <a:r>
              <a:rPr lang="en-US" sz="3600" u="sng">
                <a:latin typeface="Century Schoolbook"/>
                <a:ea typeface="+mj-lt"/>
                <a:cs typeface="+mj-lt"/>
              </a:rPr>
              <a:t>Minimum Standards, 12 NCAC 09B .0101</a:t>
            </a:r>
            <a:endParaRPr lang="en-US" sz="3600">
              <a:latin typeface="Century Schoolbook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222C08-640D-4999-BA99-A4CCB4253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661" y="1784941"/>
            <a:ext cx="10058400" cy="5276648"/>
          </a:xfrm>
        </p:spPr>
        <p:txBody>
          <a:bodyPr vert="horz" lIns="0" tIns="45720" rIns="0" bIns="45720" rtlCol="0" anchor="t">
            <a:normAutofit/>
          </a:bodyPr>
          <a:lstStyle/>
          <a:p>
            <a:pPr marL="543560" lvl="1" indent="-342900">
              <a:buFont typeface="Wingdings" pitchFamily="34" charset="0"/>
              <a:buChar char="q"/>
            </a:pPr>
            <a:r>
              <a:rPr lang="en-US" sz="2400" dirty="0">
                <a:latin typeface="Century Schoolbook"/>
                <a:ea typeface="+mn-lt"/>
                <a:cs typeface="+mn-lt"/>
              </a:rPr>
              <a:t>Add (3)(</a:t>
            </a:r>
            <a:r>
              <a:rPr lang="en-US" sz="2400" dirty="0" err="1">
                <a:latin typeface="Century Schoolbook"/>
                <a:ea typeface="+mn-lt"/>
                <a:cs typeface="+mn-lt"/>
              </a:rPr>
              <a:t>i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) – “not engage in excessive or unjustified use of force or abuse of power of the position.” (</a:t>
            </a:r>
            <a:r>
              <a:rPr lang="en-US" sz="2400" b="1" dirty="0">
                <a:latin typeface="Century Schoolbook"/>
                <a:ea typeface="+mn-lt"/>
                <a:cs typeface="+mn-lt"/>
              </a:rPr>
              <a:t>TREC Rec 40, 41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)</a:t>
            </a:r>
            <a:endParaRPr lang="en-US" dirty="0">
              <a:latin typeface="Century Schoolbook"/>
              <a:cs typeface="Calibri" panose="020F0502020204030204"/>
            </a:endParaRPr>
          </a:p>
          <a:p>
            <a:pPr marL="726440" lvl="2" indent="-342900">
              <a:buFont typeface="Arial" pitchFamily="34" charset="0"/>
              <a:buChar char="•"/>
            </a:pPr>
            <a:r>
              <a:rPr lang="en-US" sz="1800" dirty="0">
                <a:latin typeface="Century Schoolbook"/>
                <a:ea typeface="+mn-lt"/>
                <a:cs typeface="+mn-lt"/>
              </a:rPr>
              <a:t>Commissions would need to define both use of force and abuse of power</a:t>
            </a:r>
          </a:p>
          <a:p>
            <a:pPr marL="726440" lvl="2" indent="-342900">
              <a:buFont typeface="Arial" pitchFamily="34" charset="0"/>
              <a:buChar char="•"/>
            </a:pPr>
            <a:r>
              <a:rPr lang="en-US" sz="1800" dirty="0">
                <a:latin typeface="Century Schoolbook"/>
                <a:ea typeface="+mn-lt"/>
                <a:cs typeface="+mn-lt"/>
              </a:rPr>
              <a:t>Would therefore allow for suspension/revocation/denial for same</a:t>
            </a:r>
            <a:endParaRPr lang="en-US" sz="1800" dirty="0">
              <a:latin typeface="Century Schoolbook"/>
              <a:cs typeface="Calibri" panose="020F0502020204030204"/>
            </a:endParaRPr>
          </a:p>
          <a:p>
            <a:pPr marL="383540" lvl="2" indent="0">
              <a:buNone/>
            </a:pPr>
            <a:endParaRPr lang="en-US" sz="1800">
              <a:latin typeface="Century Schoolbook"/>
              <a:ea typeface="+mn-lt"/>
              <a:cs typeface="+mn-lt"/>
            </a:endParaRPr>
          </a:p>
          <a:p>
            <a:pPr marL="383540" lvl="1">
              <a:buFont typeface="Wingdings" pitchFamily="34" charset="0"/>
              <a:buChar char="q"/>
            </a:pPr>
            <a:r>
              <a:rPr lang="en-US" sz="2400" dirty="0">
                <a:latin typeface="Century Schoolbook"/>
                <a:ea typeface="+mn-lt"/>
                <a:cs typeface="+mn-lt"/>
              </a:rPr>
              <a:t>Amend (6) to repeat psych evals either after a certain number of years or before promotion (</a:t>
            </a:r>
            <a:r>
              <a:rPr lang="en-US" sz="2400" b="1" dirty="0">
                <a:latin typeface="Century Schoolbook"/>
                <a:ea typeface="+mn-lt"/>
                <a:cs typeface="+mn-lt"/>
              </a:rPr>
              <a:t>TREC Rec 45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)</a:t>
            </a:r>
            <a:endParaRPr lang="en-US" dirty="0">
              <a:latin typeface="Century Schoolbook"/>
              <a:cs typeface="Calibri" panose="020F0502020204030204"/>
            </a:endParaRPr>
          </a:p>
          <a:p>
            <a:pPr marL="383540" lvl="1">
              <a:buNone/>
            </a:pPr>
            <a:endParaRPr lang="en-US" sz="2400">
              <a:latin typeface="Century Schoolbook"/>
              <a:cs typeface="Calibri" panose="020F0502020204030204"/>
            </a:endParaRPr>
          </a:p>
          <a:p>
            <a:pPr marL="383540" lvl="1">
              <a:buFont typeface="Wingdings" pitchFamily="34" charset="0"/>
              <a:buChar char="q"/>
            </a:pPr>
            <a:r>
              <a:rPr lang="en-US" sz="2400" dirty="0">
                <a:latin typeface="Century Schoolbook"/>
                <a:ea typeface="+mn-lt"/>
                <a:cs typeface="+mn-lt"/>
              </a:rPr>
              <a:t>Add (8)(f) to require notification by both officer and agency of specific use of force incidents (</a:t>
            </a:r>
            <a:r>
              <a:rPr lang="en-US" sz="2400" b="1" dirty="0">
                <a:latin typeface="Century Schoolbook"/>
                <a:ea typeface="+mn-lt"/>
                <a:cs typeface="+mn-lt"/>
              </a:rPr>
              <a:t>TREC Rec 42</a:t>
            </a:r>
            <a:r>
              <a:rPr lang="en-US" sz="2400" dirty="0">
                <a:latin typeface="Century Schoolbook"/>
                <a:ea typeface="+mn-lt"/>
                <a:cs typeface="+mn-lt"/>
              </a:rPr>
              <a:t>)</a:t>
            </a:r>
            <a:endParaRPr lang="en-US" dirty="0">
              <a:latin typeface="Century Schoolbook"/>
              <a:cs typeface="Calibri" panose="020F0502020204030204"/>
            </a:endParaRPr>
          </a:p>
          <a:p>
            <a:pPr marL="383540" lvl="1">
              <a:buNone/>
            </a:pPr>
            <a:endParaRPr lang="en-US" sz="2400">
              <a:latin typeface="Century Schoolbook"/>
              <a:cs typeface="Calibri"/>
            </a:endParaRPr>
          </a:p>
          <a:p>
            <a:pPr marL="383540" lvl="2" indent="0">
              <a:buNone/>
            </a:pPr>
            <a:endParaRPr lang="en-US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428326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B3F780-9C97-48C4-A0CD-94AF156B5342}"/>
              </a:ext>
            </a:extLst>
          </p:cNvPr>
          <p:cNvSpPr txBox="1">
            <a:spLocks/>
          </p:cNvSpPr>
          <p:nvPr/>
        </p:nvSpPr>
        <p:spPr>
          <a:xfrm>
            <a:off x="1097280" y="758952"/>
            <a:ext cx="10058400" cy="19655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bg1"/>
                </a:solidFill>
                <a:latin typeface="Century Schoolbook"/>
              </a:rPr>
              <a:t>Judicial Committee</a:t>
            </a:r>
          </a:p>
        </p:txBody>
      </p:sp>
    </p:spTree>
    <p:extLst>
      <p:ext uri="{BB962C8B-B14F-4D97-AF65-F5344CB8AC3E}">
        <p14:creationId xmlns:p14="http://schemas.microsoft.com/office/powerpoint/2010/main" val="145121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B6276-6B32-467D-8B23-CC0CEBB41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Schoolbook"/>
              </a:rPr>
              <a:t>Judicial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EDB9E-E64D-4C0B-ADF5-598E46EFE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>
                <a:latin typeface="Century Schoolbook"/>
              </a:rPr>
              <a:t>Fines &amp; Fees</a:t>
            </a:r>
          </a:p>
          <a:p>
            <a:pPr marL="383540" lvl="1"/>
            <a:r>
              <a:rPr lang="en-US">
                <a:latin typeface="Century Schoolbook"/>
              </a:rPr>
              <a:t>Ability to pay form</a:t>
            </a:r>
            <a:endParaRPr lang="en-US">
              <a:latin typeface="Century Schoolbook"/>
              <a:cs typeface="Calibri" panose="020F0502020204030204"/>
            </a:endParaRPr>
          </a:p>
          <a:p>
            <a:pPr marL="383540" lvl="1"/>
            <a:r>
              <a:rPr lang="en-US">
                <a:latin typeface="Century Schoolbook"/>
              </a:rPr>
              <a:t>Ability to pay training</a:t>
            </a:r>
            <a:endParaRPr lang="en-US">
              <a:latin typeface="Century Schoolbook"/>
              <a:cs typeface="Calibri" panose="020F0502020204030204"/>
            </a:endParaRPr>
          </a:p>
          <a:p>
            <a:pPr marL="383540" lvl="1"/>
            <a:r>
              <a:rPr lang="en-US">
                <a:latin typeface="Century Schoolbook"/>
                <a:cs typeface="Calibri" panose="020F0502020204030204"/>
              </a:rPr>
              <a:t>Bench card</a:t>
            </a:r>
            <a:endParaRPr lang="en-US">
              <a:latin typeface="Century Schoolbook"/>
            </a:endParaRPr>
          </a:p>
          <a:p>
            <a:pPr marL="383540" lvl="1"/>
            <a:r>
              <a:rPr lang="en-US">
                <a:latin typeface="Century Schoolbook"/>
              </a:rPr>
              <a:t>Drafting formal guidance on mass relief</a:t>
            </a:r>
            <a:endParaRPr lang="en-US">
              <a:latin typeface="Century Schoolbook"/>
              <a:cs typeface="Calibri" panose="020F0502020204030204"/>
            </a:endParaRPr>
          </a:p>
          <a:p>
            <a:r>
              <a:rPr lang="en-US">
                <a:latin typeface="Century Schoolbook"/>
              </a:rPr>
              <a:t>Prosecutorial Recommendations</a:t>
            </a:r>
          </a:p>
          <a:p>
            <a:pPr marL="383540" lvl="1"/>
            <a:r>
              <a:rPr lang="en-US">
                <a:latin typeface="Century Schoolbook"/>
              </a:rPr>
              <a:t>Survey &amp; Model Policy Project</a:t>
            </a:r>
            <a:endParaRPr lang="en-US">
              <a:latin typeface="Century Schoolbook"/>
              <a:cs typeface="Calibri" panose="020F0502020204030204"/>
            </a:endParaRPr>
          </a:p>
          <a:p>
            <a:r>
              <a:rPr lang="en-US">
                <a:latin typeface="Century Schoolbook"/>
              </a:rPr>
              <a:t>School Justice Partnerships</a:t>
            </a:r>
          </a:p>
          <a:p>
            <a:pPr marL="383540" lvl="1"/>
            <a:r>
              <a:rPr lang="en-US">
                <a:latin typeface="Century Schoolbook"/>
              </a:rPr>
              <a:t>Partnership with ACES Task Force</a:t>
            </a:r>
            <a:endParaRPr lang="en-US">
              <a:latin typeface="Century Schoolbook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804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B3F780-9C97-48C4-A0CD-94AF156B5342}"/>
              </a:ext>
            </a:extLst>
          </p:cNvPr>
          <p:cNvSpPr txBox="1">
            <a:spLocks/>
          </p:cNvSpPr>
          <p:nvPr/>
        </p:nvSpPr>
        <p:spPr>
          <a:xfrm>
            <a:off x="1097280" y="758952"/>
            <a:ext cx="10058400" cy="19655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bg1"/>
                </a:solidFill>
                <a:latin typeface="Century Schoolbook"/>
              </a:rPr>
              <a:t>Legislative Committee</a:t>
            </a:r>
          </a:p>
        </p:txBody>
      </p:sp>
    </p:spTree>
    <p:extLst>
      <p:ext uri="{BB962C8B-B14F-4D97-AF65-F5344CB8AC3E}">
        <p14:creationId xmlns:p14="http://schemas.microsoft.com/office/powerpoint/2010/main" val="109653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46EB-1384-464E-B204-886A1ADA0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Schoolbook"/>
              </a:rPr>
              <a:t>TREC Legislative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44DF-5BEA-41B5-8032-127D7B956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187" y="1836874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latin typeface="Century Schoolbook"/>
                <a:ea typeface="+mn-lt"/>
                <a:cs typeface="+mn-lt"/>
              </a:rPr>
              <a:t>Law Enforcement Recruitment and Training</a:t>
            </a:r>
            <a:endParaRPr lang="en-US" dirty="0">
              <a:latin typeface="Century Schoolbook"/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en-US" dirty="0">
                <a:latin typeface="Century Schoolbook"/>
                <a:ea typeface="+mn-lt"/>
                <a:cs typeface="+mn-lt"/>
              </a:rPr>
              <a:t>Law Enforcement Practices and Accountability</a:t>
            </a:r>
            <a:endParaRPr lang="en-US" dirty="0">
              <a:latin typeface="Century Schoolbook"/>
            </a:endParaRPr>
          </a:p>
          <a:p>
            <a:pPr marL="457200" indent="-457200">
              <a:buAutoNum type="arabicPeriod"/>
            </a:pPr>
            <a:r>
              <a:rPr lang="en-US" dirty="0">
                <a:latin typeface="Century Schoolbook"/>
                <a:ea typeface="+mn-lt"/>
                <a:cs typeface="+mn-lt"/>
              </a:rPr>
              <a:t>Decriminalization</a:t>
            </a:r>
            <a:endParaRPr lang="en-US" dirty="0">
              <a:latin typeface="Century Schoolbook"/>
            </a:endParaRPr>
          </a:p>
          <a:p>
            <a:pPr marL="457200" indent="-457200">
              <a:buAutoNum type="arabicPeriod"/>
            </a:pPr>
            <a:r>
              <a:rPr lang="en-US" dirty="0">
                <a:latin typeface="Century Schoolbook"/>
                <a:ea typeface="+mn-lt"/>
                <a:cs typeface="+mn-lt"/>
              </a:rPr>
              <a:t>Juvenile Justice Reform</a:t>
            </a:r>
            <a:endParaRPr lang="en-US" dirty="0">
              <a:latin typeface="Century Schoolbook"/>
            </a:endParaRPr>
          </a:p>
          <a:p>
            <a:pPr marL="457200" indent="-457200">
              <a:buAutoNum type="arabicPeriod"/>
            </a:pPr>
            <a:r>
              <a:rPr lang="en-US" dirty="0">
                <a:latin typeface="Century Schoolbook"/>
                <a:ea typeface="+mn-lt"/>
                <a:cs typeface="+mn-lt"/>
              </a:rPr>
              <a:t>Courts and Jails</a:t>
            </a:r>
            <a:endParaRPr lang="en-US" dirty="0">
              <a:latin typeface="Century Schoolbook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700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B3F780-9C97-48C4-A0CD-94AF156B5342}"/>
              </a:ext>
            </a:extLst>
          </p:cNvPr>
          <p:cNvSpPr txBox="1">
            <a:spLocks/>
          </p:cNvSpPr>
          <p:nvPr/>
        </p:nvSpPr>
        <p:spPr>
          <a:xfrm>
            <a:off x="1097280" y="758952"/>
            <a:ext cx="10058400" cy="19655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bg1"/>
                </a:solidFill>
                <a:latin typeface="Century Schoolbook"/>
              </a:rPr>
              <a:t>Local Policy Committee</a:t>
            </a:r>
          </a:p>
        </p:txBody>
      </p:sp>
    </p:spTree>
    <p:extLst>
      <p:ext uri="{BB962C8B-B14F-4D97-AF65-F5344CB8AC3E}">
        <p14:creationId xmlns:p14="http://schemas.microsoft.com/office/powerpoint/2010/main" val="25577331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90136720D8BA42BFCB2EED3F1A21BD" ma:contentTypeVersion="6" ma:contentTypeDescription="Create a new document." ma:contentTypeScope="" ma:versionID="6bc37f8ea451b949bd0db5527385fd0c">
  <xsd:schema xmlns:xsd="http://www.w3.org/2001/XMLSchema" xmlns:xs="http://www.w3.org/2001/XMLSchema" xmlns:p="http://schemas.microsoft.com/office/2006/metadata/properties" xmlns:ns2="20352913-0c04-4c1e-9fd1-55144371f126" targetNamespace="http://schemas.microsoft.com/office/2006/metadata/properties" ma:root="true" ma:fieldsID="053132976a1e9cfcc646a3163d29a447" ns2:_="">
    <xsd:import namespace="20352913-0c04-4c1e-9fd1-55144371f1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52913-0c04-4c1e-9fd1-55144371f1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49C9DE-1694-4E82-A10E-88A0FBDF42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85B249-DA7B-4EC3-9E51-9259CA323B83}">
  <ds:schemaRefs>
    <ds:schemaRef ds:uri="20352913-0c04-4c1e-9fd1-55144371f1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4C62A6-1C70-408D-B9C8-F4E717AE481A}">
  <ds:schemaRefs>
    <ds:schemaRef ds:uri="20352913-0c04-4c1e-9fd1-55144371f1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Application>Microsoft Office PowerPoint</Application>
  <PresentationFormat>Widescreen</PresentationFormat>
  <Slides>13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Task Force for Racial Equity in Criminal Justice</vt:lpstr>
      <vt:lpstr>PowerPoint Presentation</vt:lpstr>
      <vt:lpstr>Executive Committee</vt:lpstr>
      <vt:lpstr>Minimum Standards, 12 NCAC 09B .0101</vt:lpstr>
      <vt:lpstr>PowerPoint Presentation</vt:lpstr>
      <vt:lpstr>Judicial Committee</vt:lpstr>
      <vt:lpstr>PowerPoint Presentation</vt:lpstr>
      <vt:lpstr>TREC Legislative Priorities</vt:lpstr>
      <vt:lpstr>PowerPoint Presentation</vt:lpstr>
      <vt:lpstr>Local Policy Committee</vt:lpstr>
      <vt:lpstr>Local Policy Committee</vt:lpstr>
      <vt:lpstr>Local Policy Committee</vt:lpstr>
      <vt:lpstr>Local Policy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Barkley, Allyson</dc:creator>
  <cp:revision>10</cp:revision>
  <dcterms:created xsi:type="dcterms:W3CDTF">2021-07-13T19:32:45Z</dcterms:created>
  <dcterms:modified xsi:type="dcterms:W3CDTF">2021-07-16T13:54:39Z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0x010100D890136720D8BA42BFCB2EED3F1A21BD</vt:lpwstr>
  </property>
</Properties>
</file>